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4"/>
  </p:sldMasterIdLst>
  <p:handoutMasterIdLst>
    <p:handoutMasterId r:id="rId20"/>
  </p:handoutMasterIdLst>
  <p:sldIdLst>
    <p:sldId id="256" r:id="rId5"/>
    <p:sldId id="257" r:id="rId6"/>
    <p:sldId id="258" r:id="rId7"/>
    <p:sldId id="259" r:id="rId8"/>
    <p:sldId id="280" r:id="rId9"/>
    <p:sldId id="263" r:id="rId10"/>
    <p:sldId id="268" r:id="rId11"/>
    <p:sldId id="275" r:id="rId12"/>
    <p:sldId id="272" r:id="rId13"/>
    <p:sldId id="270" r:id="rId14"/>
    <p:sldId id="271" r:id="rId15"/>
    <p:sldId id="276" r:id="rId16"/>
    <p:sldId id="278" r:id="rId17"/>
    <p:sldId id="282" r:id="rId18"/>
    <p:sldId id="28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50B3C5-EC8F-82AF-F05D-AA70A1287680}" v="206" dt="2022-05-11T18:53:15.752"/>
    <p1510:client id="{74443557-9BD9-0741-EAE9-CCB5BE231055}" v="200" dt="2022-05-09T21:50:37.304"/>
    <p1510:client id="{7AFC421F-20A0-9C90-8D77-C90A009F2962}" v="1243" dt="2023-04-21T15:50:45.273"/>
    <p1510:client id="{81001DC1-8817-21A4-72A2-FEE2A279281F}" v="69" dt="2023-05-03T20:46:53.702"/>
    <p1510:client id="{81082426-9301-20D6-4CDA-C6CE16872575}" v="14" dt="2022-05-10T14:16:17.542"/>
    <p1510:client id="{A495C786-1BF9-7CF5-5421-7DFDA4F7F30C}" v="41" dt="2023-04-19T18:10:39.939"/>
    <p1510:client id="{A66D2AC5-FC02-0E3A-B3F2-B9791DAC195D}" v="95" dt="2022-05-10T19:39:07.192"/>
    <p1510:client id="{D58595E6-7156-D0D8-0518-18D33307262F}" v="61" dt="2023-04-27T23:14:53.3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0" autoAdjust="0"/>
    <p:restoredTop sz="94249" autoAdjust="0"/>
  </p:normalViewPr>
  <p:slideViewPr>
    <p:cSldViewPr snapToGrid="0">
      <p:cViewPr varScale="1">
        <p:scale>
          <a:sx n="86" d="100"/>
          <a:sy n="86" d="100"/>
        </p:scale>
        <p:origin x="280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623484-92FA-452F-B057-857AF1CD4923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D06E419B-DF87-4752-814B-0BDEB27C3610}">
      <dgm:prSet phldr="0"/>
      <dgm:spPr/>
      <dgm:t>
        <a:bodyPr/>
        <a:lstStyle/>
        <a:p>
          <a:pPr rtl="0"/>
          <a:r>
            <a:rPr lang="en-US" b="1" dirty="0">
              <a:latin typeface="Century Gothic"/>
            </a:rPr>
            <a:t>SOUTHWEST COLLECTIVE RIDE</a:t>
          </a:r>
          <a:r>
            <a:rPr lang="en-US" dirty="0">
              <a:latin typeface="Century Gothic"/>
            </a:rPr>
            <a:t> – </a:t>
          </a:r>
          <a:r>
            <a:rPr lang="en-US" b="1" i="1" dirty="0">
              <a:latin typeface="Century Gothic"/>
            </a:rPr>
            <a:t>Saturday May 6th at Ruiz Playlot @ 10am</a:t>
          </a:r>
        </a:p>
      </dgm:t>
    </dgm:pt>
    <dgm:pt modelId="{F140D926-6D29-4EAD-B9E1-FD15F1E47AC9}" type="parTrans" cxnId="{979A97D8-4FFA-4DE8-835F-FB38A1F12EAB}">
      <dgm:prSet/>
      <dgm:spPr/>
      <dgm:t>
        <a:bodyPr/>
        <a:lstStyle/>
        <a:p>
          <a:endParaRPr lang="en-US"/>
        </a:p>
      </dgm:t>
    </dgm:pt>
    <dgm:pt modelId="{67F5F4C5-8F57-49F8-B4C4-DE0DDC42B2DA}" type="sibTrans" cxnId="{979A97D8-4FFA-4DE8-835F-FB38A1F12EAB}">
      <dgm:prSet/>
      <dgm:spPr/>
      <dgm:t>
        <a:bodyPr/>
        <a:lstStyle/>
        <a:p>
          <a:endParaRPr lang="en-US"/>
        </a:p>
      </dgm:t>
    </dgm:pt>
    <dgm:pt modelId="{1F5AF429-0EDC-4E34-943D-B930BB999DB7}">
      <dgm:prSet/>
      <dgm:spPr/>
      <dgm:t>
        <a:bodyPr/>
        <a:lstStyle/>
        <a:p>
          <a:pPr rtl="0"/>
          <a:r>
            <a:rPr lang="en-US" b="1" dirty="0">
              <a:latin typeface="Century Gothic"/>
            </a:rPr>
            <a:t>CHICAGO RIDE OF SILENCE - </a:t>
          </a:r>
          <a:r>
            <a:rPr lang="en-US" b="1" i="1" dirty="0">
              <a:latin typeface="Century Gothic"/>
            </a:rPr>
            <a:t>Wednesday May 17th</a:t>
          </a:r>
          <a:r>
            <a:rPr lang="en-US" dirty="0">
              <a:latin typeface="Century Gothic"/>
            </a:rPr>
            <a:t>. Join us as we honor those who have been injured or killed while riding.</a:t>
          </a:r>
        </a:p>
      </dgm:t>
    </dgm:pt>
    <dgm:pt modelId="{C37190CF-13A5-46AE-B8E3-6BCA6ADD3750}" type="parTrans" cxnId="{585245E5-B1E6-46ED-A300-0EE179A68653}">
      <dgm:prSet/>
      <dgm:spPr/>
      <dgm:t>
        <a:bodyPr/>
        <a:lstStyle/>
        <a:p>
          <a:endParaRPr lang="en-US"/>
        </a:p>
      </dgm:t>
    </dgm:pt>
    <dgm:pt modelId="{E7689177-12AF-4042-8FD5-85D5D1FF7C65}" type="sibTrans" cxnId="{585245E5-B1E6-46ED-A300-0EE179A68653}">
      <dgm:prSet/>
      <dgm:spPr/>
      <dgm:t>
        <a:bodyPr/>
        <a:lstStyle/>
        <a:p>
          <a:endParaRPr lang="en-US"/>
        </a:p>
      </dgm:t>
    </dgm:pt>
    <dgm:pt modelId="{D8CE1A51-8F25-4FAF-97AE-DFD46BCC5D8B}">
      <dgm:prSet phldr="0"/>
      <dgm:spPr/>
      <dgm:t>
        <a:bodyPr/>
        <a:lstStyle/>
        <a:p>
          <a:pPr rtl="0"/>
          <a:r>
            <a:rPr lang="en-US" b="1" dirty="0">
              <a:latin typeface="Century Gothic"/>
            </a:rPr>
            <a:t>CELEBRATION STATION AT 606 TRAIL – </a:t>
          </a:r>
          <a:r>
            <a:rPr lang="en-US" b="1" i="1" dirty="0">
              <a:latin typeface="Century Gothic"/>
            </a:rPr>
            <a:t>Mon May 22nd</a:t>
          </a:r>
          <a:r>
            <a:rPr lang="en-US" b="0" dirty="0">
              <a:latin typeface="Century Gothic"/>
            </a:rPr>
            <a:t>. We will be located at the entrance near Churchill Park. Come out and connect with us!</a:t>
          </a:r>
        </a:p>
      </dgm:t>
    </dgm:pt>
    <dgm:pt modelId="{10126293-78BB-43D4-8564-AF97C1DCF1F5}" type="parTrans" cxnId="{C65A23E6-FD74-4E92-9D0C-5B121A5A4033}">
      <dgm:prSet/>
      <dgm:spPr/>
      <dgm:t>
        <a:bodyPr/>
        <a:lstStyle/>
        <a:p>
          <a:endParaRPr lang="en-US"/>
        </a:p>
      </dgm:t>
    </dgm:pt>
    <dgm:pt modelId="{F017B723-33FA-49D4-840C-BECBBA512087}" type="sibTrans" cxnId="{C65A23E6-FD74-4E92-9D0C-5B121A5A4033}">
      <dgm:prSet/>
      <dgm:spPr/>
      <dgm:t>
        <a:bodyPr/>
        <a:lstStyle/>
        <a:p>
          <a:endParaRPr lang="en-US"/>
        </a:p>
      </dgm:t>
    </dgm:pt>
    <dgm:pt modelId="{EFC61E24-04E7-490B-93BD-881D60C43837}">
      <dgm:prSet phldr="0"/>
      <dgm:spPr/>
      <dgm:t>
        <a:bodyPr/>
        <a:lstStyle/>
        <a:p>
          <a:pPr rtl="0"/>
          <a:r>
            <a:rPr lang="en-US" b="1" i="0" dirty="0">
              <a:latin typeface="Century Gothic"/>
            </a:rPr>
            <a:t>STREETS CALLING RIDE</a:t>
          </a:r>
          <a:r>
            <a:rPr lang="en-US" b="0" i="1" dirty="0">
              <a:latin typeface="Century Gothic"/>
            </a:rPr>
            <a:t>- </a:t>
          </a:r>
          <a:r>
            <a:rPr lang="en-US" b="1" i="1" dirty="0">
              <a:latin typeface="Century Gothic"/>
            </a:rPr>
            <a:t>Saturday June10th</a:t>
          </a:r>
          <a:r>
            <a:rPr lang="en-US" b="0" i="0" dirty="0">
              <a:latin typeface="Century Gothic"/>
            </a:rPr>
            <a:t> Ride starts at 10a on the South side near McCormick Place. Post ride party is at 12p at Promontory Club in Hyde Park</a:t>
          </a:r>
        </a:p>
      </dgm:t>
    </dgm:pt>
    <dgm:pt modelId="{225D298B-7832-4990-86A9-5D2FC3C80600}" type="parTrans" cxnId="{79002E57-8425-4E89-958A-49E47FE2D16F}">
      <dgm:prSet/>
      <dgm:spPr/>
    </dgm:pt>
    <dgm:pt modelId="{E05DBEC9-5795-4122-8423-3D5F86447F21}" type="sibTrans" cxnId="{79002E57-8425-4E89-958A-49E47FE2D16F}">
      <dgm:prSet/>
      <dgm:spPr/>
    </dgm:pt>
    <dgm:pt modelId="{CAEC29F4-6EF5-47C7-9B92-FD3F9FF15C43}" type="pres">
      <dgm:prSet presAssocID="{38623484-92FA-452F-B057-857AF1CD4923}" presName="vert0" presStyleCnt="0">
        <dgm:presLayoutVars>
          <dgm:dir/>
          <dgm:animOne val="branch"/>
          <dgm:animLvl val="lvl"/>
        </dgm:presLayoutVars>
      </dgm:prSet>
      <dgm:spPr/>
    </dgm:pt>
    <dgm:pt modelId="{9FB0B569-471E-4ACD-8FEC-6294F558AF10}" type="pres">
      <dgm:prSet presAssocID="{D06E419B-DF87-4752-814B-0BDEB27C3610}" presName="thickLine" presStyleLbl="alignNode1" presStyleIdx="0" presStyleCnt="4"/>
      <dgm:spPr/>
    </dgm:pt>
    <dgm:pt modelId="{0620CD36-EEC6-4D80-A782-303FA1563CC8}" type="pres">
      <dgm:prSet presAssocID="{D06E419B-DF87-4752-814B-0BDEB27C3610}" presName="horz1" presStyleCnt="0"/>
      <dgm:spPr/>
    </dgm:pt>
    <dgm:pt modelId="{6F2A1D58-874C-4715-B1E4-AE1951C6AF6D}" type="pres">
      <dgm:prSet presAssocID="{D06E419B-DF87-4752-814B-0BDEB27C3610}" presName="tx1" presStyleLbl="revTx" presStyleIdx="0" presStyleCnt="4"/>
      <dgm:spPr/>
    </dgm:pt>
    <dgm:pt modelId="{81CF8538-1C06-4889-A79E-011FBA01D637}" type="pres">
      <dgm:prSet presAssocID="{D06E419B-DF87-4752-814B-0BDEB27C3610}" presName="vert1" presStyleCnt="0"/>
      <dgm:spPr/>
    </dgm:pt>
    <dgm:pt modelId="{B33847D4-9259-48F2-BD5F-83BD548EAC1B}" type="pres">
      <dgm:prSet presAssocID="{1F5AF429-0EDC-4E34-943D-B930BB999DB7}" presName="thickLine" presStyleLbl="alignNode1" presStyleIdx="1" presStyleCnt="4"/>
      <dgm:spPr/>
    </dgm:pt>
    <dgm:pt modelId="{CAA595D4-45B0-48D6-A913-255A15109F37}" type="pres">
      <dgm:prSet presAssocID="{1F5AF429-0EDC-4E34-943D-B930BB999DB7}" presName="horz1" presStyleCnt="0"/>
      <dgm:spPr/>
    </dgm:pt>
    <dgm:pt modelId="{AB10F6B4-1FB2-4B45-A9BE-F8FD3C5D1D53}" type="pres">
      <dgm:prSet presAssocID="{1F5AF429-0EDC-4E34-943D-B930BB999DB7}" presName="tx1" presStyleLbl="revTx" presStyleIdx="1" presStyleCnt="4"/>
      <dgm:spPr/>
    </dgm:pt>
    <dgm:pt modelId="{387B968B-CB7B-4771-8E94-A41D8B866281}" type="pres">
      <dgm:prSet presAssocID="{1F5AF429-0EDC-4E34-943D-B930BB999DB7}" presName="vert1" presStyleCnt="0"/>
      <dgm:spPr/>
    </dgm:pt>
    <dgm:pt modelId="{937232FF-7340-4777-BB8C-AAE70839A959}" type="pres">
      <dgm:prSet presAssocID="{D8CE1A51-8F25-4FAF-97AE-DFD46BCC5D8B}" presName="thickLine" presStyleLbl="alignNode1" presStyleIdx="2" presStyleCnt="4"/>
      <dgm:spPr/>
    </dgm:pt>
    <dgm:pt modelId="{955CE231-03A1-4E92-8145-C7111F3D21AF}" type="pres">
      <dgm:prSet presAssocID="{D8CE1A51-8F25-4FAF-97AE-DFD46BCC5D8B}" presName="horz1" presStyleCnt="0"/>
      <dgm:spPr/>
    </dgm:pt>
    <dgm:pt modelId="{CA943F23-B7C1-4DB3-86C7-605EA7E30F4F}" type="pres">
      <dgm:prSet presAssocID="{D8CE1A51-8F25-4FAF-97AE-DFD46BCC5D8B}" presName="tx1" presStyleLbl="revTx" presStyleIdx="2" presStyleCnt="4"/>
      <dgm:spPr/>
    </dgm:pt>
    <dgm:pt modelId="{71BF1EE5-907D-425C-8145-04422201E490}" type="pres">
      <dgm:prSet presAssocID="{D8CE1A51-8F25-4FAF-97AE-DFD46BCC5D8B}" presName="vert1" presStyleCnt="0"/>
      <dgm:spPr/>
    </dgm:pt>
    <dgm:pt modelId="{D5CE8452-0EF8-41FC-99E2-12F96A119DB8}" type="pres">
      <dgm:prSet presAssocID="{EFC61E24-04E7-490B-93BD-881D60C43837}" presName="thickLine" presStyleLbl="alignNode1" presStyleIdx="3" presStyleCnt="4"/>
      <dgm:spPr/>
    </dgm:pt>
    <dgm:pt modelId="{59A00B9B-8773-4111-8CAD-B33BA6B3B3E1}" type="pres">
      <dgm:prSet presAssocID="{EFC61E24-04E7-490B-93BD-881D60C43837}" presName="horz1" presStyleCnt="0"/>
      <dgm:spPr/>
    </dgm:pt>
    <dgm:pt modelId="{E31B3E60-0413-4358-A71A-F310AF4A76C5}" type="pres">
      <dgm:prSet presAssocID="{EFC61E24-04E7-490B-93BD-881D60C43837}" presName="tx1" presStyleLbl="revTx" presStyleIdx="3" presStyleCnt="4"/>
      <dgm:spPr/>
    </dgm:pt>
    <dgm:pt modelId="{2415AA47-547B-4370-9964-BFE2C589BACF}" type="pres">
      <dgm:prSet presAssocID="{EFC61E24-04E7-490B-93BD-881D60C43837}" presName="vert1" presStyleCnt="0"/>
      <dgm:spPr/>
    </dgm:pt>
  </dgm:ptLst>
  <dgm:cxnLst>
    <dgm:cxn modelId="{14D67A37-465B-43CD-A0DA-494A9FE64C6C}" type="presOf" srcId="{D8CE1A51-8F25-4FAF-97AE-DFD46BCC5D8B}" destId="{CA943F23-B7C1-4DB3-86C7-605EA7E30F4F}" srcOrd="0" destOrd="0" presId="urn:microsoft.com/office/officeart/2008/layout/LinedList"/>
    <dgm:cxn modelId="{E82A5B39-9193-4482-A77D-372A9E6B2F2A}" type="presOf" srcId="{1F5AF429-0EDC-4E34-943D-B930BB999DB7}" destId="{AB10F6B4-1FB2-4B45-A9BE-F8FD3C5D1D53}" srcOrd="0" destOrd="0" presId="urn:microsoft.com/office/officeart/2008/layout/LinedList"/>
    <dgm:cxn modelId="{79002E57-8425-4E89-958A-49E47FE2D16F}" srcId="{38623484-92FA-452F-B057-857AF1CD4923}" destId="{EFC61E24-04E7-490B-93BD-881D60C43837}" srcOrd="3" destOrd="0" parTransId="{225D298B-7832-4990-86A9-5D2FC3C80600}" sibTransId="{E05DBEC9-5795-4122-8423-3D5F86447F21}"/>
    <dgm:cxn modelId="{F44A8C8C-8E07-4B86-B972-FB5C76D87CC2}" type="presOf" srcId="{D06E419B-DF87-4752-814B-0BDEB27C3610}" destId="{6F2A1D58-874C-4715-B1E4-AE1951C6AF6D}" srcOrd="0" destOrd="0" presId="urn:microsoft.com/office/officeart/2008/layout/LinedList"/>
    <dgm:cxn modelId="{06490FA4-23C9-4F44-BB95-05682CA7B387}" type="presOf" srcId="{EFC61E24-04E7-490B-93BD-881D60C43837}" destId="{E31B3E60-0413-4358-A71A-F310AF4A76C5}" srcOrd="0" destOrd="0" presId="urn:microsoft.com/office/officeart/2008/layout/LinedList"/>
    <dgm:cxn modelId="{ADAF0CC0-9DF7-42EC-AFD6-DCCBE8D5C4B1}" type="presOf" srcId="{38623484-92FA-452F-B057-857AF1CD4923}" destId="{CAEC29F4-6EF5-47C7-9B92-FD3F9FF15C43}" srcOrd="0" destOrd="0" presId="urn:microsoft.com/office/officeart/2008/layout/LinedList"/>
    <dgm:cxn modelId="{979A97D8-4FFA-4DE8-835F-FB38A1F12EAB}" srcId="{38623484-92FA-452F-B057-857AF1CD4923}" destId="{D06E419B-DF87-4752-814B-0BDEB27C3610}" srcOrd="0" destOrd="0" parTransId="{F140D926-6D29-4EAD-B9E1-FD15F1E47AC9}" sibTransId="{67F5F4C5-8F57-49F8-B4C4-DE0DDC42B2DA}"/>
    <dgm:cxn modelId="{585245E5-B1E6-46ED-A300-0EE179A68653}" srcId="{38623484-92FA-452F-B057-857AF1CD4923}" destId="{1F5AF429-0EDC-4E34-943D-B930BB999DB7}" srcOrd="1" destOrd="0" parTransId="{C37190CF-13A5-46AE-B8E3-6BCA6ADD3750}" sibTransId="{E7689177-12AF-4042-8FD5-85D5D1FF7C65}"/>
    <dgm:cxn modelId="{C65A23E6-FD74-4E92-9D0C-5B121A5A4033}" srcId="{38623484-92FA-452F-B057-857AF1CD4923}" destId="{D8CE1A51-8F25-4FAF-97AE-DFD46BCC5D8B}" srcOrd="2" destOrd="0" parTransId="{10126293-78BB-43D4-8564-AF97C1DCF1F5}" sibTransId="{F017B723-33FA-49D4-840C-BECBBA512087}"/>
    <dgm:cxn modelId="{96FE0BB6-AADA-4DDA-B988-05DC4913E0F3}" type="presParOf" srcId="{CAEC29F4-6EF5-47C7-9B92-FD3F9FF15C43}" destId="{9FB0B569-471E-4ACD-8FEC-6294F558AF10}" srcOrd="0" destOrd="0" presId="urn:microsoft.com/office/officeart/2008/layout/LinedList"/>
    <dgm:cxn modelId="{09EB666A-DDC2-4856-8AA1-237FFBAD91F7}" type="presParOf" srcId="{CAEC29F4-6EF5-47C7-9B92-FD3F9FF15C43}" destId="{0620CD36-EEC6-4D80-A782-303FA1563CC8}" srcOrd="1" destOrd="0" presId="urn:microsoft.com/office/officeart/2008/layout/LinedList"/>
    <dgm:cxn modelId="{8A952A97-25A7-4357-8952-65A0A442D078}" type="presParOf" srcId="{0620CD36-EEC6-4D80-A782-303FA1563CC8}" destId="{6F2A1D58-874C-4715-B1E4-AE1951C6AF6D}" srcOrd="0" destOrd="0" presId="urn:microsoft.com/office/officeart/2008/layout/LinedList"/>
    <dgm:cxn modelId="{A9B4B5D8-4E53-4BA5-9F45-CE796657F99A}" type="presParOf" srcId="{0620CD36-EEC6-4D80-A782-303FA1563CC8}" destId="{81CF8538-1C06-4889-A79E-011FBA01D637}" srcOrd="1" destOrd="0" presId="urn:microsoft.com/office/officeart/2008/layout/LinedList"/>
    <dgm:cxn modelId="{D644B23B-2065-4EEB-8FA4-ECEA5FAEFF72}" type="presParOf" srcId="{CAEC29F4-6EF5-47C7-9B92-FD3F9FF15C43}" destId="{B33847D4-9259-48F2-BD5F-83BD548EAC1B}" srcOrd="2" destOrd="0" presId="urn:microsoft.com/office/officeart/2008/layout/LinedList"/>
    <dgm:cxn modelId="{764B8F35-33E6-4979-9F26-ABFF9F3969E6}" type="presParOf" srcId="{CAEC29F4-6EF5-47C7-9B92-FD3F9FF15C43}" destId="{CAA595D4-45B0-48D6-A913-255A15109F37}" srcOrd="3" destOrd="0" presId="urn:microsoft.com/office/officeart/2008/layout/LinedList"/>
    <dgm:cxn modelId="{8AB14F21-3F69-416C-B990-83DA4EDA8E6E}" type="presParOf" srcId="{CAA595D4-45B0-48D6-A913-255A15109F37}" destId="{AB10F6B4-1FB2-4B45-A9BE-F8FD3C5D1D53}" srcOrd="0" destOrd="0" presId="urn:microsoft.com/office/officeart/2008/layout/LinedList"/>
    <dgm:cxn modelId="{91D901ED-94E0-4435-BA8F-292F2EB8D2DF}" type="presParOf" srcId="{CAA595D4-45B0-48D6-A913-255A15109F37}" destId="{387B968B-CB7B-4771-8E94-A41D8B866281}" srcOrd="1" destOrd="0" presId="urn:microsoft.com/office/officeart/2008/layout/LinedList"/>
    <dgm:cxn modelId="{D22622DD-B63B-49AF-9546-EF9DA253467E}" type="presParOf" srcId="{CAEC29F4-6EF5-47C7-9B92-FD3F9FF15C43}" destId="{937232FF-7340-4777-BB8C-AAE70839A959}" srcOrd="4" destOrd="0" presId="urn:microsoft.com/office/officeart/2008/layout/LinedList"/>
    <dgm:cxn modelId="{C1CB6A89-78EA-41C7-BE4C-033A695C5463}" type="presParOf" srcId="{CAEC29F4-6EF5-47C7-9B92-FD3F9FF15C43}" destId="{955CE231-03A1-4E92-8145-C7111F3D21AF}" srcOrd="5" destOrd="0" presId="urn:microsoft.com/office/officeart/2008/layout/LinedList"/>
    <dgm:cxn modelId="{A0AED1F3-2E0C-4193-BFD7-413CE446F4C6}" type="presParOf" srcId="{955CE231-03A1-4E92-8145-C7111F3D21AF}" destId="{CA943F23-B7C1-4DB3-86C7-605EA7E30F4F}" srcOrd="0" destOrd="0" presId="urn:microsoft.com/office/officeart/2008/layout/LinedList"/>
    <dgm:cxn modelId="{FF9182A1-B7BD-4D69-90B1-15605750CC14}" type="presParOf" srcId="{955CE231-03A1-4E92-8145-C7111F3D21AF}" destId="{71BF1EE5-907D-425C-8145-04422201E490}" srcOrd="1" destOrd="0" presId="urn:microsoft.com/office/officeart/2008/layout/LinedList"/>
    <dgm:cxn modelId="{5C5F6DFD-B36F-43C2-9A44-8E5AD262B4A3}" type="presParOf" srcId="{CAEC29F4-6EF5-47C7-9B92-FD3F9FF15C43}" destId="{D5CE8452-0EF8-41FC-99E2-12F96A119DB8}" srcOrd="6" destOrd="0" presId="urn:microsoft.com/office/officeart/2008/layout/LinedList"/>
    <dgm:cxn modelId="{27799507-34B4-411A-845C-8F5097DE1B23}" type="presParOf" srcId="{CAEC29F4-6EF5-47C7-9B92-FD3F9FF15C43}" destId="{59A00B9B-8773-4111-8CAD-B33BA6B3B3E1}" srcOrd="7" destOrd="0" presId="urn:microsoft.com/office/officeart/2008/layout/LinedList"/>
    <dgm:cxn modelId="{A82F2F80-BCB5-46C1-9571-80EF8C4E799F}" type="presParOf" srcId="{59A00B9B-8773-4111-8CAD-B33BA6B3B3E1}" destId="{E31B3E60-0413-4358-A71A-F310AF4A76C5}" srcOrd="0" destOrd="0" presId="urn:microsoft.com/office/officeart/2008/layout/LinedList"/>
    <dgm:cxn modelId="{D75AE052-5230-4324-A739-9C74554826BF}" type="presParOf" srcId="{59A00B9B-8773-4111-8CAD-B33BA6B3B3E1}" destId="{2415AA47-547B-4370-9964-BFE2C589BAC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B0B569-471E-4ACD-8FEC-6294F558AF10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2A1D58-874C-4715-B1E4-AE1951C6AF6D}">
      <dsp:nvSpPr>
        <dsp:cNvPr id="0" name=""/>
        <dsp:cNvSpPr/>
      </dsp:nvSpPr>
      <dsp:spPr>
        <a:xfrm>
          <a:off x="0" y="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>
              <a:latin typeface="Century Gothic"/>
            </a:rPr>
            <a:t>SOUTHWEST COLLECTIVE RIDE</a:t>
          </a:r>
          <a:r>
            <a:rPr lang="en-US" sz="2200" kern="1200" dirty="0">
              <a:latin typeface="Century Gothic"/>
            </a:rPr>
            <a:t> – </a:t>
          </a:r>
          <a:r>
            <a:rPr lang="en-US" sz="2200" b="1" i="1" kern="1200" dirty="0">
              <a:latin typeface="Century Gothic"/>
            </a:rPr>
            <a:t>Saturday May 6th at Ruiz Playlot @ 10am</a:t>
          </a:r>
        </a:p>
      </dsp:txBody>
      <dsp:txXfrm>
        <a:off x="0" y="0"/>
        <a:ext cx="6900512" cy="1384035"/>
      </dsp:txXfrm>
    </dsp:sp>
    <dsp:sp modelId="{B33847D4-9259-48F2-BD5F-83BD548EAC1B}">
      <dsp:nvSpPr>
        <dsp:cNvPr id="0" name=""/>
        <dsp:cNvSpPr/>
      </dsp:nvSpPr>
      <dsp:spPr>
        <a:xfrm>
          <a:off x="0" y="1384035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10F6B4-1FB2-4B45-A9BE-F8FD3C5D1D53}">
      <dsp:nvSpPr>
        <dsp:cNvPr id="0" name=""/>
        <dsp:cNvSpPr/>
      </dsp:nvSpPr>
      <dsp:spPr>
        <a:xfrm>
          <a:off x="0" y="138403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>
              <a:latin typeface="Century Gothic"/>
            </a:rPr>
            <a:t>CHICAGO RIDE OF SILENCE - </a:t>
          </a:r>
          <a:r>
            <a:rPr lang="en-US" sz="2200" b="1" i="1" kern="1200" dirty="0">
              <a:latin typeface="Century Gothic"/>
            </a:rPr>
            <a:t>Wednesday May 17th</a:t>
          </a:r>
          <a:r>
            <a:rPr lang="en-US" sz="2200" kern="1200" dirty="0">
              <a:latin typeface="Century Gothic"/>
            </a:rPr>
            <a:t>. Join us as we honor those who have been injured or killed while riding.</a:t>
          </a:r>
        </a:p>
      </dsp:txBody>
      <dsp:txXfrm>
        <a:off x="0" y="1384035"/>
        <a:ext cx="6900512" cy="1384035"/>
      </dsp:txXfrm>
    </dsp:sp>
    <dsp:sp modelId="{937232FF-7340-4777-BB8C-AAE70839A959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943F23-B7C1-4DB3-86C7-605EA7E30F4F}">
      <dsp:nvSpPr>
        <dsp:cNvPr id="0" name=""/>
        <dsp:cNvSpPr/>
      </dsp:nvSpPr>
      <dsp:spPr>
        <a:xfrm>
          <a:off x="0" y="276807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>
              <a:latin typeface="Century Gothic"/>
            </a:rPr>
            <a:t>CELEBRATION STATION AT 606 TRAIL – </a:t>
          </a:r>
          <a:r>
            <a:rPr lang="en-US" sz="2200" b="1" i="1" kern="1200" dirty="0">
              <a:latin typeface="Century Gothic"/>
            </a:rPr>
            <a:t>Mon May 22nd</a:t>
          </a:r>
          <a:r>
            <a:rPr lang="en-US" sz="2200" b="0" kern="1200" dirty="0">
              <a:latin typeface="Century Gothic"/>
            </a:rPr>
            <a:t>. We will be located at the entrance near Churchill Park. Come out and connect with us!</a:t>
          </a:r>
        </a:p>
      </dsp:txBody>
      <dsp:txXfrm>
        <a:off x="0" y="2768070"/>
        <a:ext cx="6900512" cy="1384035"/>
      </dsp:txXfrm>
    </dsp:sp>
    <dsp:sp modelId="{D5CE8452-0EF8-41FC-99E2-12F96A119DB8}">
      <dsp:nvSpPr>
        <dsp:cNvPr id="0" name=""/>
        <dsp:cNvSpPr/>
      </dsp:nvSpPr>
      <dsp:spPr>
        <a:xfrm>
          <a:off x="0" y="4152105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B3E60-0413-4358-A71A-F310AF4A76C5}">
      <dsp:nvSpPr>
        <dsp:cNvPr id="0" name=""/>
        <dsp:cNvSpPr/>
      </dsp:nvSpPr>
      <dsp:spPr>
        <a:xfrm>
          <a:off x="0" y="415210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i="0" kern="1200" dirty="0">
              <a:latin typeface="Century Gothic"/>
            </a:rPr>
            <a:t>STREETS CALLING RIDE</a:t>
          </a:r>
          <a:r>
            <a:rPr lang="en-US" sz="2200" b="0" i="1" kern="1200" dirty="0">
              <a:latin typeface="Century Gothic"/>
            </a:rPr>
            <a:t>- </a:t>
          </a:r>
          <a:r>
            <a:rPr lang="en-US" sz="2200" b="1" i="1" kern="1200" dirty="0">
              <a:latin typeface="Century Gothic"/>
            </a:rPr>
            <a:t>Saturday June10th</a:t>
          </a:r>
          <a:r>
            <a:rPr lang="en-US" sz="2200" b="0" i="0" kern="1200" dirty="0">
              <a:latin typeface="Century Gothic"/>
            </a:rPr>
            <a:t> Ride starts at 10a on the South side near McCormick Place. Post ride party is at 12p at Promontory Club in Hyde Park</a:t>
          </a:r>
        </a:p>
      </dsp:txBody>
      <dsp:txXfrm>
        <a:off x="0" y="4152105"/>
        <a:ext cx="6900512" cy="13840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7035051-2B9E-4376-B87F-2E31A6517D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4D8B6A-6B08-4147-9314-985BE082D1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EE93D-ADCB-4867-BDF7-76BBB38EB076}" type="datetimeFigureOut">
              <a:rPr lang="en-US" smtClean="0"/>
              <a:t>5/19/23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6EEE98-353B-4837-81AD-F95CED9AC09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AB40CB-5AB8-4E65-9660-DB5235B5A59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5E7480-2770-4E69-BA93-5E37009A5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699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03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245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40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49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756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311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183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620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622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119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394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955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idertools.metrarail.com/maps-schedules" TargetMode="External"/><Relationship Id="rId2" Type="http://schemas.openxmlformats.org/officeDocument/2006/relationships/hyperlink" Target="mailto:bikechi@activetrans.or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66">
            <a:extLst>
              <a:ext uri="{FF2B5EF4-FFF2-40B4-BE49-F238E27FC236}">
                <a16:creationId xmlns:a16="http://schemas.microsoft.com/office/drawing/2014/main" id="{3301E07F-4F79-4B58-8698-EF24DC1EC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Arc 68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5836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B333EE-147B-4BBA-97A2-7BC991C8F8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80738" y="647593"/>
            <a:ext cx="4467792" cy="3060541"/>
          </a:xfrm>
        </p:spPr>
        <p:txBody>
          <a:bodyPr>
            <a:normAutofit/>
          </a:bodyPr>
          <a:lstStyle/>
          <a:p>
            <a:r>
              <a:rPr lang="en-US" sz="5100">
                <a:solidFill>
                  <a:srgbClr val="FFFFFF"/>
                </a:solidFill>
                <a:latin typeface="Century Gothic" panose="020B0502020202020204" pitchFamily="34" charset="0"/>
              </a:rPr>
              <a:t>Welcome!</a:t>
            </a:r>
            <a:br>
              <a:rPr lang="en-US" sz="5100">
                <a:solidFill>
                  <a:srgbClr val="FFFFFF"/>
                </a:solidFill>
                <a:latin typeface="Century Gothic" panose="020B0502020202020204" pitchFamily="34" charset="0"/>
              </a:rPr>
            </a:br>
            <a:br>
              <a:rPr lang="en-US" sz="5100">
                <a:solidFill>
                  <a:srgbClr val="FFFFFF"/>
                </a:solidFill>
                <a:latin typeface="Century Gothic" panose="020B0502020202020204" pitchFamily="34" charset="0"/>
              </a:rPr>
            </a:br>
            <a:r>
              <a:rPr lang="en-US" sz="5100">
                <a:solidFill>
                  <a:srgbClr val="FFFFFF"/>
                </a:solidFill>
                <a:latin typeface="Century Gothic" panose="020B0502020202020204" pitchFamily="34" charset="0"/>
              </a:rPr>
              <a:t> We will begin soon…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9EE6F773-742A-491A-9A00-A2A150DF50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4368" y="366810"/>
            <a:ext cx="6124381" cy="612438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3" descr="Logo&#10;&#10;Description automatically generated">
            <a:extLst>
              <a:ext uri="{FF2B5EF4-FFF2-40B4-BE49-F238E27FC236}">
                <a16:creationId xmlns:a16="http://schemas.microsoft.com/office/drawing/2014/main" id="{023873EC-8FA3-7FA6-2177-F4D18CB0F1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258" y="1374798"/>
            <a:ext cx="3071032" cy="4108404"/>
          </a:xfrm>
          <a:custGeom>
            <a:avLst/>
            <a:gdLst/>
            <a:ahLst/>
            <a:cxnLst/>
            <a:rect l="l" t="t" r="r" b="b"/>
            <a:pathLst>
              <a:path w="4273177" h="4470400">
                <a:moveTo>
                  <a:pt x="75080" y="0"/>
                </a:moveTo>
                <a:lnTo>
                  <a:pt x="4198097" y="0"/>
                </a:lnTo>
                <a:cubicBezTo>
                  <a:pt x="4239563" y="0"/>
                  <a:pt x="4273177" y="33614"/>
                  <a:pt x="4273177" y="75080"/>
                </a:cubicBezTo>
                <a:lnTo>
                  <a:pt x="4273177" y="4395320"/>
                </a:lnTo>
                <a:cubicBezTo>
                  <a:pt x="4273177" y="4436786"/>
                  <a:pt x="4239563" y="4470400"/>
                  <a:pt x="4198097" y="4470400"/>
                </a:cubicBezTo>
                <a:lnTo>
                  <a:pt x="75080" y="4470400"/>
                </a:lnTo>
                <a:cubicBezTo>
                  <a:pt x="33614" y="4470400"/>
                  <a:pt x="0" y="4436786"/>
                  <a:pt x="0" y="4395320"/>
                </a:cubicBezTo>
                <a:lnTo>
                  <a:pt x="0" y="75080"/>
                </a:lnTo>
                <a:cubicBezTo>
                  <a:pt x="0" y="33614"/>
                  <a:pt x="33614" y="0"/>
                  <a:pt x="750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645028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B333EE-147B-4BBA-97A2-7BC991C8F8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65125"/>
            <a:ext cx="5558489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kern="1200" dirty="0">
                <a:solidFill>
                  <a:schemeClr val="accent6"/>
                </a:solidFill>
                <a:latin typeface="Century Gothic"/>
              </a:rPr>
              <a:t>How You Win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6B081B-8BE1-44ED-928D-2498241756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1825625"/>
            <a:ext cx="5558489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latin typeface="Century Gothic"/>
              </a:rPr>
              <a:t>Points totaled as you log them</a:t>
            </a:r>
            <a:br>
              <a:rPr lang="en-US" dirty="0">
                <a:latin typeface="Century Gothic"/>
              </a:rPr>
            </a:br>
            <a:endParaRPr lang="en-US">
              <a:latin typeface="Century Gothic"/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latin typeface="Century Gothic"/>
              </a:rPr>
              <a:t>Individual riders will  be combined to get the team total</a:t>
            </a:r>
            <a:br>
              <a:rPr lang="en-US" dirty="0">
                <a:latin typeface="Century Gothic"/>
              </a:rPr>
            </a:br>
            <a:endParaRPr lang="en-US">
              <a:latin typeface="Century Gothic"/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latin typeface="Century Gothic"/>
              </a:rPr>
              <a:t>All teams under one organization will be combined to get the organization total</a:t>
            </a:r>
            <a:br>
              <a:rPr lang="en-US" dirty="0">
                <a:latin typeface="Century Gothic"/>
              </a:rPr>
            </a:br>
            <a:endParaRPr lang="en-US">
              <a:latin typeface="Century Gothic"/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latin typeface="Century Gothic"/>
              </a:rPr>
              <a:t>Whichever organization has the highest point total within their workplace tier wins!</a:t>
            </a:r>
            <a:endParaRPr lang="en-US" dirty="0">
              <a:latin typeface="Century Gothic"/>
              <a:cs typeface="Calibri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293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B333EE-147B-4BBA-97A2-7BC991C8F8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417576"/>
            <a:ext cx="10909640" cy="1249394"/>
          </a:xfrm>
        </p:spPr>
        <p:txBody>
          <a:bodyPr anchor="ctr">
            <a:normAutofit/>
          </a:bodyPr>
          <a:lstStyle/>
          <a:p>
            <a:r>
              <a:rPr lang="en-US" sz="6600">
                <a:latin typeface="Century Gothic" panose="020B0502020202020204" pitchFamily="34" charset="0"/>
              </a:rPr>
              <a:t>Organization Tiers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A7C088C9-6ABF-45BB-9C28-F88BD22E52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7867121"/>
              </p:ext>
            </p:extLst>
          </p:nvPr>
        </p:nvGraphicFramePr>
        <p:xfrm>
          <a:off x="1268322" y="2633472"/>
          <a:ext cx="9652311" cy="3586357"/>
        </p:xfrm>
        <a:graphic>
          <a:graphicData uri="http://schemas.openxmlformats.org/drawingml/2006/table">
            <a:tbl>
              <a:tblPr firstRow="1" bandRow="1">
                <a:solidFill>
                  <a:srgbClr val="F2F2F2">
                    <a:alpha val="45098"/>
                  </a:srgbClr>
                </a:solidFill>
                <a:tableStyleId>{2D5ABB26-0587-4C30-8999-92F81FD0307C}</a:tableStyleId>
              </a:tblPr>
              <a:tblGrid>
                <a:gridCol w="1919901">
                  <a:extLst>
                    <a:ext uri="{9D8B030D-6E8A-4147-A177-3AD203B41FA5}">
                      <a16:colId xmlns:a16="http://schemas.microsoft.com/office/drawing/2014/main" val="764630609"/>
                    </a:ext>
                  </a:extLst>
                </a:gridCol>
                <a:gridCol w="761487">
                  <a:extLst>
                    <a:ext uri="{9D8B030D-6E8A-4147-A177-3AD203B41FA5}">
                      <a16:colId xmlns:a16="http://schemas.microsoft.com/office/drawing/2014/main" val="3168330045"/>
                    </a:ext>
                  </a:extLst>
                </a:gridCol>
                <a:gridCol w="879086">
                  <a:extLst>
                    <a:ext uri="{9D8B030D-6E8A-4147-A177-3AD203B41FA5}">
                      <a16:colId xmlns:a16="http://schemas.microsoft.com/office/drawing/2014/main" val="1030823415"/>
                    </a:ext>
                  </a:extLst>
                </a:gridCol>
                <a:gridCol w="987709">
                  <a:extLst>
                    <a:ext uri="{9D8B030D-6E8A-4147-A177-3AD203B41FA5}">
                      <a16:colId xmlns:a16="http://schemas.microsoft.com/office/drawing/2014/main" val="1005075076"/>
                    </a:ext>
                  </a:extLst>
                </a:gridCol>
                <a:gridCol w="1191921">
                  <a:extLst>
                    <a:ext uri="{9D8B030D-6E8A-4147-A177-3AD203B41FA5}">
                      <a16:colId xmlns:a16="http://schemas.microsoft.com/office/drawing/2014/main" val="478919101"/>
                    </a:ext>
                  </a:extLst>
                </a:gridCol>
                <a:gridCol w="1349322">
                  <a:extLst>
                    <a:ext uri="{9D8B030D-6E8A-4147-A177-3AD203B41FA5}">
                      <a16:colId xmlns:a16="http://schemas.microsoft.com/office/drawing/2014/main" val="2661976506"/>
                    </a:ext>
                  </a:extLst>
                </a:gridCol>
                <a:gridCol w="1559845">
                  <a:extLst>
                    <a:ext uri="{9D8B030D-6E8A-4147-A177-3AD203B41FA5}">
                      <a16:colId xmlns:a16="http://schemas.microsoft.com/office/drawing/2014/main" val="3805649106"/>
                    </a:ext>
                  </a:extLst>
                </a:gridCol>
                <a:gridCol w="1003040">
                  <a:extLst>
                    <a:ext uri="{9D8B030D-6E8A-4147-A177-3AD203B41FA5}">
                      <a16:colId xmlns:a16="http://schemas.microsoft.com/office/drawing/2014/main" val="4063964435"/>
                    </a:ext>
                  </a:extLst>
                </a:gridCol>
              </a:tblGrid>
              <a:tr h="479957">
                <a:tc>
                  <a:txBody>
                    <a:bodyPr/>
                    <a:lstStyle/>
                    <a:p>
                      <a:pPr algn="r"/>
                      <a:r>
                        <a:rPr lang="en-US" sz="1700" b="0" cap="none" spc="0" dirty="0">
                          <a:solidFill>
                            <a:schemeClr val="bg1"/>
                          </a:solidFill>
                          <a:latin typeface="Century Gothic"/>
                        </a:rPr>
                        <a:t>Tiers</a:t>
                      </a:r>
                    </a:p>
                  </a:txBody>
                  <a:tcPr marL="113723" marR="113723" marT="113329" marB="5686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cap="none" spc="0" dirty="0">
                          <a:solidFill>
                            <a:schemeClr val="bg1"/>
                          </a:solidFill>
                          <a:latin typeface="Century Gothic"/>
                        </a:rPr>
                        <a:t>1</a:t>
                      </a:r>
                    </a:p>
                  </a:txBody>
                  <a:tcPr marL="113723" marR="113723" marT="113329" marB="5686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cap="none" spc="0" dirty="0">
                          <a:solidFill>
                            <a:schemeClr val="bg1"/>
                          </a:solidFill>
                          <a:latin typeface="Century Gothic"/>
                        </a:rPr>
                        <a:t>2</a:t>
                      </a:r>
                    </a:p>
                  </a:txBody>
                  <a:tcPr marL="113723" marR="113723" marT="113329" marB="5686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cap="none" spc="0" dirty="0">
                          <a:solidFill>
                            <a:schemeClr val="bg1"/>
                          </a:solidFill>
                          <a:latin typeface="Century Gothic"/>
                        </a:rPr>
                        <a:t>3</a:t>
                      </a:r>
                    </a:p>
                  </a:txBody>
                  <a:tcPr marL="113723" marR="113723" marT="113329" marB="5686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cap="none" spc="0" dirty="0">
                          <a:solidFill>
                            <a:schemeClr val="bg1"/>
                          </a:solidFill>
                          <a:latin typeface="Century Gothic"/>
                        </a:rPr>
                        <a:t>4</a:t>
                      </a:r>
                    </a:p>
                  </a:txBody>
                  <a:tcPr marL="113723" marR="113723" marT="113329" marB="5686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cap="none" spc="0" dirty="0">
                          <a:solidFill>
                            <a:schemeClr val="bg1"/>
                          </a:solidFill>
                          <a:latin typeface="Century Gothic"/>
                        </a:rPr>
                        <a:t>5</a:t>
                      </a:r>
                    </a:p>
                  </a:txBody>
                  <a:tcPr marL="113723" marR="113723" marT="113329" marB="5686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cap="none" spc="0" dirty="0">
                          <a:solidFill>
                            <a:schemeClr val="bg1"/>
                          </a:solidFill>
                          <a:latin typeface="Century Gothic"/>
                        </a:rPr>
                        <a:t>6</a:t>
                      </a:r>
                    </a:p>
                  </a:txBody>
                  <a:tcPr marL="113723" marR="113723" marT="113329" marB="5686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cap="none" spc="0" dirty="0">
                          <a:solidFill>
                            <a:schemeClr val="bg1"/>
                          </a:solidFill>
                          <a:latin typeface="Century Gothic"/>
                        </a:rPr>
                        <a:t>7</a:t>
                      </a:r>
                    </a:p>
                  </a:txBody>
                  <a:tcPr marL="113723" marR="113723" marT="113329" marB="5686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928468"/>
                  </a:ext>
                </a:extLst>
              </a:tr>
              <a:tr h="442181"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Public</a:t>
                      </a:r>
                      <a:r>
                        <a:rPr lang="en-US" sz="1500" cap="none" spc="0" baseline="0" dirty="0">
                          <a:solidFill>
                            <a:schemeClr val="tx1"/>
                          </a:solidFill>
                          <a:latin typeface="Century Gothic"/>
                        </a:rPr>
                        <a:t> Agency</a:t>
                      </a:r>
                      <a:endParaRPr lang="en-US" sz="1500" cap="none" spc="0" dirty="0">
                        <a:solidFill>
                          <a:schemeClr val="tx1"/>
                        </a:solidFill>
                        <a:latin typeface="Century Gothic"/>
                      </a:endParaRP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&lt; 5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5</a:t>
                      </a:r>
                      <a:r>
                        <a:rPr lang="en-US" sz="1500" cap="none" spc="0" baseline="0" dirty="0">
                          <a:solidFill>
                            <a:schemeClr val="tx1"/>
                          </a:solidFill>
                          <a:latin typeface="Century Gothic"/>
                        </a:rPr>
                        <a:t> – 24</a:t>
                      </a:r>
                      <a:endParaRPr lang="en-US" sz="1500" cap="none" spc="0" dirty="0">
                        <a:solidFill>
                          <a:schemeClr val="tx1"/>
                        </a:solidFill>
                        <a:latin typeface="Century Gothic"/>
                      </a:endParaRP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25 – 99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100 – 499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500 – 2,499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2,500 – 4, 999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5,000 +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590616"/>
                  </a:ext>
                </a:extLst>
              </a:tr>
              <a:tr h="442181"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For Profit </a:t>
                      </a:r>
                      <a:endParaRPr lang="en-US" sz="1500" cap="none" spc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&lt; 5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5</a:t>
                      </a:r>
                      <a:r>
                        <a:rPr lang="en-US" sz="1500" cap="none" spc="0" baseline="0" dirty="0">
                          <a:solidFill>
                            <a:schemeClr val="tx1"/>
                          </a:solidFill>
                          <a:latin typeface="Century Gothic"/>
                        </a:rPr>
                        <a:t> – 24</a:t>
                      </a:r>
                      <a:endParaRPr lang="en-US" sz="1500" cap="none" spc="0" dirty="0">
                        <a:solidFill>
                          <a:schemeClr val="tx1"/>
                        </a:solidFill>
                        <a:latin typeface="Century Gothic"/>
                      </a:endParaRP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25 – 99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100 – 499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500 – 2,499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2,500 – 4, 999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5,000 +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091434"/>
                  </a:ext>
                </a:extLst>
              </a:tr>
              <a:tr h="442181"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Non-Profit /NGO </a:t>
                      </a:r>
                      <a:endParaRPr lang="en-US" sz="1500" cap="none" spc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&lt; 5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5</a:t>
                      </a:r>
                      <a:r>
                        <a:rPr lang="en-US" sz="1500" cap="none" spc="0" baseline="0" dirty="0">
                          <a:solidFill>
                            <a:schemeClr val="tx1"/>
                          </a:solidFill>
                          <a:latin typeface="Century Gothic"/>
                        </a:rPr>
                        <a:t> – 24</a:t>
                      </a:r>
                      <a:endParaRPr lang="en-US" sz="1500" cap="none" spc="0" dirty="0">
                        <a:solidFill>
                          <a:schemeClr val="tx1"/>
                        </a:solidFill>
                        <a:latin typeface="Century Gothic"/>
                      </a:endParaRP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25 – 99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100 – 499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500 – 2,499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2,500 – 4, 999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5,000 +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215361"/>
                  </a:ext>
                </a:extLst>
              </a:tr>
              <a:tr h="442181"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Education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&lt; 5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5</a:t>
                      </a:r>
                      <a:r>
                        <a:rPr lang="en-US" sz="1500" cap="none" spc="0" baseline="0" dirty="0">
                          <a:solidFill>
                            <a:schemeClr val="tx1"/>
                          </a:solidFill>
                          <a:latin typeface="Century Gothic"/>
                        </a:rPr>
                        <a:t> – 24</a:t>
                      </a:r>
                      <a:endParaRPr lang="en-US" sz="1500" cap="none" spc="0" dirty="0">
                        <a:solidFill>
                          <a:schemeClr val="tx1"/>
                        </a:solidFill>
                        <a:latin typeface="Century Gothic"/>
                      </a:endParaRP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25 – 99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100 – 499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500 – 2,499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2,500 – 4, 999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5,000 +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584419"/>
                  </a:ext>
                </a:extLst>
              </a:tr>
              <a:tr h="668838"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Bike Related Business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&lt; 5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5</a:t>
                      </a:r>
                      <a:r>
                        <a:rPr lang="en-US" sz="1500" cap="none" spc="0" baseline="0" dirty="0">
                          <a:solidFill>
                            <a:schemeClr val="tx1"/>
                          </a:solidFill>
                          <a:latin typeface="Century Gothic"/>
                        </a:rPr>
                        <a:t> – 24</a:t>
                      </a:r>
                      <a:endParaRPr lang="en-US" sz="1500" cap="none" spc="0" dirty="0">
                        <a:solidFill>
                          <a:schemeClr val="tx1"/>
                        </a:solidFill>
                        <a:latin typeface="Century Gothic"/>
                      </a:endParaRP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25 – 99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100 – 499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500 – 2,499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2,500 – 4, 999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5,000 +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733095"/>
                  </a:ext>
                </a:extLst>
              </a:tr>
              <a:tr h="668838"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Divvy Business Member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&lt; 5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5</a:t>
                      </a:r>
                      <a:r>
                        <a:rPr lang="en-US" sz="1500" cap="none" spc="0" baseline="0" dirty="0">
                          <a:solidFill>
                            <a:schemeClr val="tx1"/>
                          </a:solidFill>
                          <a:latin typeface="Century Gothic"/>
                        </a:rPr>
                        <a:t> – 24</a:t>
                      </a:r>
                      <a:endParaRPr lang="en-US" sz="1500" cap="none" spc="0" dirty="0">
                        <a:solidFill>
                          <a:schemeClr val="tx1"/>
                        </a:solidFill>
                        <a:latin typeface="Century Gothic"/>
                      </a:endParaRP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25 – 99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100 – 499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500 – 2,499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2,500 – 4, 999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5,000 +</a:t>
                      </a:r>
                    </a:p>
                  </a:txBody>
                  <a:tcPr marL="113723" marR="113723" marT="113329" marB="568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9310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06D6D25-AD67-F74F-421C-29548F2AC6CD}"/>
              </a:ext>
            </a:extLst>
          </p:cNvPr>
          <p:cNvSpPr txBox="1"/>
          <p:nvPr/>
        </p:nvSpPr>
        <p:spPr>
          <a:xfrm>
            <a:off x="1297020" y="5560978"/>
            <a:ext cx="1442936" cy="338554"/>
          </a:xfrm>
          <a:prstGeom prst="rect">
            <a:avLst/>
          </a:prstGeom>
          <a:solidFill>
            <a:schemeClr val="bg2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dirty="0">
                <a:latin typeface="Century Gothic"/>
              </a:rPr>
              <a:t>Retired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21044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B333EE-147B-4BBA-97A2-7BC991C8F8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5345" y="215665"/>
            <a:ext cx="5393361" cy="81612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kern="1200" dirty="0">
                <a:latin typeface="Century Gothic"/>
              </a:rPr>
              <a:t>Prizes</a:t>
            </a:r>
            <a:endParaRPr lang="en-US" sz="480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6B081B-8BE1-44ED-928D-2498241756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000" y="934682"/>
            <a:ext cx="6607797" cy="582340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000" b="1" dirty="0">
                <a:latin typeface="Century Gothic"/>
              </a:rPr>
              <a:t>Winners in each organization tier!</a:t>
            </a:r>
            <a:endParaRPr lang="en-US" sz="3000">
              <a:cs typeface="Calibri"/>
            </a:endParaRPr>
          </a:p>
          <a:p>
            <a:pPr algn="l"/>
            <a:endParaRPr lang="en-US" sz="3000" b="1" dirty="0">
              <a:latin typeface="Century Gothic"/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800" b="1" u="sng" dirty="0">
                <a:latin typeface="Century Gothic"/>
              </a:rPr>
              <a:t>Twice Weekly Drawing-</a:t>
            </a:r>
            <a:r>
              <a:rPr lang="en-US" sz="2800" dirty="0">
                <a:latin typeface="Century Gothic"/>
              </a:rPr>
              <a:t> We will pull from anyone who logged a ride that week. Every Mon. and Thurs.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800" b="1" u="sng" dirty="0">
                <a:latin typeface="Century Gothic"/>
              </a:rPr>
              <a:t>Top Two riders</a:t>
            </a:r>
            <a:r>
              <a:rPr lang="en-US" sz="2800" dirty="0">
                <a:latin typeface="Century Gothic"/>
              </a:rPr>
              <a:t> – Bragging points + Arc'teryx jacket for top 2 riders</a:t>
            </a:r>
            <a:endParaRPr lang="en-US" sz="2800" dirty="0">
              <a:latin typeface="Calibri" panose="020F0502020204030204"/>
              <a:cs typeface="Calibri"/>
            </a:endParaRPr>
          </a:p>
          <a:p>
            <a:pPr lvl="1" algn="l">
              <a:buFont typeface="Arial" panose="020B0604020202020204" pitchFamily="34" charset="0"/>
              <a:buChar char="•"/>
            </a:pPr>
            <a:r>
              <a:rPr lang="en-US" sz="2400" b="1" u="sng" dirty="0">
                <a:latin typeface="Century Gothic"/>
              </a:rPr>
              <a:t>Returning Rider Raffle</a:t>
            </a:r>
            <a:r>
              <a:rPr lang="en-US" sz="2400" dirty="0">
                <a:latin typeface="Century Gothic"/>
              </a:rPr>
              <a:t> - we will pull the top 10 returning riders and select the winner at random!  </a:t>
            </a:r>
            <a:endParaRPr lang="en-US" sz="2400" dirty="0">
              <a:latin typeface="Calibri" panose="020F0502020204030204"/>
              <a:cs typeface="Calibri"/>
            </a:endParaRPr>
          </a:p>
          <a:p>
            <a:pPr lvl="1" algn="l">
              <a:buChar char="•"/>
            </a:pPr>
            <a:r>
              <a:rPr lang="en-US" sz="2800" b="1" u="sng" dirty="0">
                <a:latin typeface="Century Gothic"/>
              </a:rPr>
              <a:t>First Time Bike Commuter</a:t>
            </a:r>
            <a:r>
              <a:rPr lang="en-US" sz="2800" dirty="0">
                <a:latin typeface="Century Gothic"/>
              </a:rPr>
              <a:t> - the top rider amongst the first time Bike Commuters doing the Challenge! </a:t>
            </a:r>
            <a:endParaRPr lang="en-US" sz="2400">
              <a:latin typeface="Calibri"/>
              <a:cs typeface="Calibri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Trophy">
            <a:extLst>
              <a:ext uri="{FF2B5EF4-FFF2-40B4-BE49-F238E27FC236}">
                <a16:creationId xmlns:a16="http://schemas.microsoft.com/office/drawing/2014/main" id="{1AED99D0-F896-1D84-6765-020C95C42C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7184" y="1216485"/>
            <a:ext cx="3781051" cy="3781051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66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B333EE-147B-4BBA-97A2-7BC991C8F8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938" y="640823"/>
            <a:ext cx="4192564" cy="55474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5400" kern="1200">
                <a:latin typeface="Century Gothic"/>
              </a:rPr>
              <a:t>Bike Month</a:t>
            </a:r>
            <a:r>
              <a:rPr lang="en-US" sz="5400">
                <a:latin typeface="Century Gothic"/>
              </a:rPr>
              <a:t> </a:t>
            </a:r>
            <a:endParaRPr lang="en-US" sz="5400" kern="1200">
              <a:latin typeface="Century Gothic"/>
            </a:endParaRP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79842CD5-7E72-47C6-46D5-3B06D15300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35220892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87363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B333EE-147B-4BBA-97A2-7BC991C8F8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938" y="640823"/>
            <a:ext cx="4192564" cy="55474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5400" dirty="0">
                <a:latin typeface="Century Gothic"/>
              </a:rPr>
              <a:t>Celebration Stations</a:t>
            </a:r>
            <a:endParaRPr lang="en-US" sz="5400" kern="1200" dirty="0">
              <a:latin typeface="Century Gothic"/>
            </a:endParaRP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0243B74-A167-FF15-6B0A-54BBCFCA76E8}"/>
              </a:ext>
            </a:extLst>
          </p:cNvPr>
          <p:cNvSpPr txBox="1"/>
          <p:nvPr/>
        </p:nvSpPr>
        <p:spPr>
          <a:xfrm>
            <a:off x="5116285" y="768803"/>
            <a:ext cx="5851071" cy="54476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latin typeface="Century Gothic"/>
                <a:ea typeface="+mn-lt"/>
                <a:cs typeface="+mn-lt"/>
              </a:rPr>
              <a:t>Monday May 22 @ 4:30 – 6:30pm </a:t>
            </a:r>
            <a:endParaRPr lang="en-US" sz="2400" dirty="0">
              <a:latin typeface="Century Gothic"/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>
                <a:latin typeface="Century Gothic"/>
                <a:ea typeface="+mn-lt"/>
                <a:cs typeface="+mn-lt"/>
              </a:rPr>
              <a:t>606 Trail – Churchill Park   </a:t>
            </a:r>
          </a:p>
          <a:p>
            <a:r>
              <a:rPr lang="en-US" sz="2400" dirty="0">
                <a:latin typeface="Century Gothic"/>
                <a:ea typeface="+mn-lt"/>
                <a:cs typeface="+mn-lt"/>
              </a:rPr>
              <a:t>2007 W Churchill St, Chicago, IL 60647</a:t>
            </a:r>
          </a:p>
          <a:p>
            <a:endParaRPr lang="en-US" sz="2400" dirty="0">
              <a:latin typeface="Century Gothic"/>
              <a:ea typeface="+mn-lt"/>
              <a:cs typeface="+mn-lt"/>
            </a:endParaRPr>
          </a:p>
          <a:p>
            <a:r>
              <a:rPr lang="en-US" sz="2400" b="1" dirty="0">
                <a:latin typeface="Century Gothic"/>
                <a:ea typeface="+mn-lt"/>
                <a:cs typeface="+mn-lt"/>
              </a:rPr>
              <a:t>Wednesday, May 24 @ 4:30 – 6:30pm</a:t>
            </a:r>
            <a:endParaRPr lang="en-US" sz="2400" dirty="0">
              <a:latin typeface="Century Gothic"/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>
                <a:latin typeface="Century Gothic"/>
                <a:ea typeface="+mn-lt"/>
                <a:cs typeface="+mn-lt"/>
              </a:rPr>
              <a:t>Ogilvie Transportation Center (500 W. Madison)</a:t>
            </a:r>
          </a:p>
          <a:p>
            <a:pPr marL="285750" indent="-285750">
              <a:buFont typeface="Arial"/>
              <a:buChar char="•"/>
            </a:pPr>
            <a:endParaRPr lang="en-US" sz="2400" dirty="0">
              <a:latin typeface="Century Gothic"/>
              <a:ea typeface="+mn-lt"/>
              <a:cs typeface="+mn-lt"/>
            </a:endParaRPr>
          </a:p>
          <a:p>
            <a:r>
              <a:rPr lang="en-US" sz="2400" b="1" dirty="0">
                <a:latin typeface="Century Gothic"/>
                <a:ea typeface="+mn-lt"/>
                <a:cs typeface="+mn-lt"/>
              </a:rPr>
              <a:t>Thursday June 8 @ 4:30 – 6:30pm</a:t>
            </a:r>
            <a:endParaRPr lang="en-US" sz="2400" dirty="0">
              <a:latin typeface="Century Gothic"/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>
                <a:latin typeface="Century Gothic"/>
                <a:ea typeface="+mn-lt"/>
                <a:cs typeface="+mn-lt"/>
              </a:rPr>
              <a:t>Field Museum – Lakefront Trail  </a:t>
            </a:r>
          </a:p>
          <a:p>
            <a:endParaRPr lang="en-US" sz="2400" dirty="0">
              <a:latin typeface="Century Gothic"/>
            </a:endParaRPr>
          </a:p>
          <a:p>
            <a:r>
              <a:rPr lang="en-US" sz="2400" b="1" dirty="0">
                <a:latin typeface="Century Gothic"/>
                <a:ea typeface="+mn-lt"/>
                <a:cs typeface="+mn-lt"/>
              </a:rPr>
              <a:t>Wrap Party @ Keating Law Offices MKE- date TBD</a:t>
            </a:r>
            <a:endParaRPr lang="en-US" sz="2400" dirty="0">
              <a:latin typeface="Century Gothic"/>
              <a:ea typeface="+mn-lt"/>
              <a:cs typeface="+mn-lt"/>
            </a:endParaRP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95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1ACA2EA0-FFD3-42EC-9406-B595015ED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5288BCE-665C-472A-8C43-664BCFA31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8762" y="1247775"/>
            <a:ext cx="9144000" cy="3007447"/>
          </a:xfrm>
          <a:prstGeom prst="rect">
            <a:avLst/>
          </a:prstGeom>
          <a:solidFill>
            <a:schemeClr val="bg1"/>
          </a:solidFill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B333EE-147B-4BBA-97A2-7BC991C8F8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4988" y="1442172"/>
            <a:ext cx="8582025" cy="2177328"/>
          </a:xfrm>
        </p:spPr>
        <p:txBody>
          <a:bodyPr anchor="ctr">
            <a:normAutofit/>
          </a:bodyPr>
          <a:lstStyle/>
          <a:p>
            <a:r>
              <a:rPr lang="en-US" sz="6600">
                <a:latin typeface="Century Gothic" panose="020B0502020202020204" pitchFamily="34" charset="0"/>
              </a:rPr>
              <a:t>Questions?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6C57131-53A7-4C1A-BEA8-25F06A06A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7872" y="3912322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2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333EE-147B-4BBA-97A2-7BC991C8F8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5783" y="603973"/>
            <a:ext cx="6835514" cy="1403348"/>
          </a:xfrm>
        </p:spPr>
        <p:txBody>
          <a:bodyPr>
            <a:noAutofit/>
          </a:bodyPr>
          <a:lstStyle/>
          <a:p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Century Gothic"/>
              </a:rPr>
              <a:t>Active Transportation Alliance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6B081B-8BE1-44ED-928D-2498241756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27390" y="2123064"/>
            <a:ext cx="5941697" cy="4542405"/>
          </a:xfrm>
          <a:solidFill>
            <a:schemeClr val="accent2">
              <a:lumMod val="60000"/>
              <a:lumOff val="40000"/>
            </a:schemeClr>
          </a:solidFill>
        </p:spPr>
        <p:txBody>
          <a:bodyPr vert="horz" lIns="68580" tIns="34290" rIns="68580" bIns="34290" rtlCol="0" anchor="t">
            <a:noAutofit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latin typeface="Century Gothic"/>
              </a:rPr>
              <a:t>Mission: </a:t>
            </a:r>
            <a:r>
              <a:rPr lang="en-US" dirty="0">
                <a:latin typeface="Century Gothic"/>
              </a:rPr>
              <a:t>promote walking, bicycling and public transit to create healthy, sustainable and equitable communities.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entury Gothic"/>
              </a:rPr>
              <a:t>Advocate for legislation that prioritizes and protects bicyclists, pedestrians and transit riders.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entury Gothic"/>
              </a:rPr>
              <a:t>We are Membership based organization. </a:t>
            </a:r>
          </a:p>
        </p:txBody>
      </p:sp>
    </p:spTree>
    <p:extLst>
      <p:ext uri="{BB962C8B-B14F-4D97-AF65-F5344CB8AC3E}">
        <p14:creationId xmlns:p14="http://schemas.microsoft.com/office/powerpoint/2010/main" val="2144450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B333EE-147B-4BBA-97A2-7BC991C8F8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0254" y="1396686"/>
            <a:ext cx="3451663" cy="40646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kern="1200" dirty="0">
                <a:solidFill>
                  <a:srgbClr val="FFFFFF"/>
                </a:solidFill>
                <a:latin typeface="Century Gothic"/>
              </a:rPr>
              <a:t>What is the Bike Commuter Challenge?</a:t>
            </a:r>
          </a:p>
        </p:txBody>
      </p:sp>
      <p:sp>
        <p:nvSpPr>
          <p:cNvPr id="52" name="Arc 5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6B081B-8BE1-44ED-928D-2498241756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70153" y="1526033"/>
            <a:ext cx="5536397" cy="4724823"/>
          </a:xfrm>
        </p:spPr>
        <p:txBody>
          <a:bodyPr vert="horz" lIns="91440" tIns="45720" rIns="91440" bIns="45720" rtlCol="0" anchor="t">
            <a:no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latin typeface="Century Gothic"/>
              </a:rPr>
              <a:t>Goal - Encourage new and experienced riders to ride their bikes more often. 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>
              <a:latin typeface="Century Gothic"/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latin typeface="Century Gothic"/>
              </a:rPr>
              <a:t>Free &amp; Easy - Chicagoland organizations compete to log the most miles by riding bikes.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>
              <a:latin typeface="Century Gothic"/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latin typeface="Century Gothic"/>
              </a:rPr>
              <a:t>Build morale and promote friendly competition among Chicagoland organizations.</a:t>
            </a:r>
            <a:br>
              <a:rPr lang="en-US" dirty="0">
                <a:latin typeface="Century Gothic"/>
              </a:rPr>
            </a:br>
            <a:endParaRPr lang="en-US" dirty="0"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128922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3301E07F-4F79-4B58-8698-EF24DC1EC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5836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6B081B-8BE1-44ED-928D-2498241756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0377" y="650361"/>
            <a:ext cx="5587839" cy="6195667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indent="-228600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FF"/>
              </a:solidFill>
              <a:cs typeface="Calibri"/>
            </a:endParaRPr>
          </a:p>
          <a:p>
            <a:r>
              <a:rPr lang="en-US" sz="2800" b="1" dirty="0">
                <a:highlight>
                  <a:srgbClr val="FFFF00"/>
                </a:highlight>
                <a:latin typeface="Century Gothic"/>
              </a:rPr>
              <a:t>Bike Challenge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800" dirty="0">
                <a:latin typeface="Century Gothic"/>
              </a:rPr>
              <a:t>May 15th-June 11th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2800" dirty="0">
              <a:latin typeface="Century Gothic"/>
            </a:endParaRPr>
          </a:p>
          <a:p>
            <a:r>
              <a:rPr lang="en-US" sz="2800" b="1" dirty="0">
                <a:highlight>
                  <a:srgbClr val="FFFF00"/>
                </a:highlight>
                <a:latin typeface="Century Gothic"/>
              </a:rPr>
              <a:t>Bike Celebration Stations</a:t>
            </a:r>
          </a:p>
          <a:p>
            <a:pPr marL="213995" indent="-228600">
              <a:buFont typeface="Arial" panose="020B0604020202020204" pitchFamily="34" charset="0"/>
              <a:buChar char="•"/>
            </a:pPr>
            <a:r>
              <a:rPr lang="en-US" sz="2800" dirty="0">
                <a:latin typeface="Century Gothic"/>
              </a:rPr>
              <a:t>3 stations will be returning to multiple Sponsor and neighborhood locations </a:t>
            </a:r>
          </a:p>
          <a:p>
            <a:r>
              <a:rPr lang="en-US" sz="2800" dirty="0">
                <a:latin typeface="Century Gothic"/>
              </a:rPr>
              <a:t>stay tuned for details!</a:t>
            </a:r>
          </a:p>
          <a:p>
            <a:pPr marL="213995" indent="-228600">
              <a:buFont typeface="Arial" panose="020B0604020202020204" pitchFamily="34" charset="0"/>
              <a:buChar char="•"/>
            </a:pPr>
            <a:r>
              <a:rPr lang="en-US" sz="2800" dirty="0">
                <a:latin typeface="Century Gothic"/>
              </a:rPr>
              <a:t>Keating Law Offices, 825 N. Milwaukee Ave, Chicago: after hours beer &amp; pizza mingle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2800" dirty="0">
              <a:latin typeface="Century Gothic"/>
            </a:endParaRPr>
          </a:p>
          <a:p>
            <a:r>
              <a:rPr lang="en-US" sz="2800" b="1" dirty="0">
                <a:highlight>
                  <a:srgbClr val="FFFF00"/>
                </a:highlight>
                <a:latin typeface="Century Gothic"/>
              </a:rPr>
              <a:t>Last day to log miles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800" dirty="0">
                <a:latin typeface="Century Gothic"/>
              </a:rPr>
              <a:t>Monday, June 19th</a:t>
            </a:r>
          </a:p>
          <a:p>
            <a:pPr indent="-228600">
              <a:buFont typeface="Arial" panose="020B0604020202020204" pitchFamily="34" charset="0"/>
              <a:buChar char="•"/>
            </a:pPr>
            <a:br>
              <a:rPr lang="en-US" sz="600" dirty="0"/>
            </a:br>
            <a:endParaRPr lang="en-US" sz="800">
              <a:solidFill>
                <a:srgbClr val="FFFFFF"/>
              </a:solidFill>
              <a:cs typeface="Calibri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EE6F773-742A-491A-9A00-A2A150DF50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4368" y="366810"/>
            <a:ext cx="6124381" cy="612438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Graphic 15" descr="Daily Calendar">
            <a:extLst>
              <a:ext uri="{FF2B5EF4-FFF2-40B4-BE49-F238E27FC236}">
                <a16:creationId xmlns:a16="http://schemas.microsoft.com/office/drawing/2014/main" id="{514A9657-0BFD-35A9-6EF0-DBD3AF52F4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53992" y="1769568"/>
            <a:ext cx="3575924" cy="3612646"/>
          </a:xfrm>
          <a:custGeom>
            <a:avLst/>
            <a:gdLst/>
            <a:ahLst/>
            <a:cxnLst/>
            <a:rect l="l" t="t" r="r" b="b"/>
            <a:pathLst>
              <a:path w="4273177" h="4470400">
                <a:moveTo>
                  <a:pt x="75080" y="0"/>
                </a:moveTo>
                <a:lnTo>
                  <a:pt x="4198097" y="0"/>
                </a:lnTo>
                <a:cubicBezTo>
                  <a:pt x="4239563" y="0"/>
                  <a:pt x="4273177" y="33614"/>
                  <a:pt x="4273177" y="75080"/>
                </a:cubicBezTo>
                <a:lnTo>
                  <a:pt x="4273177" y="4395320"/>
                </a:lnTo>
                <a:cubicBezTo>
                  <a:pt x="4273177" y="4436786"/>
                  <a:pt x="4239563" y="4470400"/>
                  <a:pt x="4198097" y="4470400"/>
                </a:cubicBezTo>
                <a:lnTo>
                  <a:pt x="75080" y="4470400"/>
                </a:lnTo>
                <a:cubicBezTo>
                  <a:pt x="33614" y="4470400"/>
                  <a:pt x="0" y="4436786"/>
                  <a:pt x="0" y="4395320"/>
                </a:cubicBezTo>
                <a:lnTo>
                  <a:pt x="0" y="75080"/>
                </a:lnTo>
                <a:cubicBezTo>
                  <a:pt x="0" y="33614"/>
                  <a:pt x="33614" y="0"/>
                  <a:pt x="75080" y="0"/>
                </a:cubicBez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B333EE-147B-4BBA-97A2-7BC991C8F8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3941" y="1051544"/>
            <a:ext cx="3770059" cy="1178494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4400" dirty="0">
                <a:solidFill>
                  <a:schemeClr val="accent4">
                    <a:lumMod val="50000"/>
                  </a:schemeClr>
                </a:solidFill>
                <a:latin typeface="Century Gothic"/>
              </a:rPr>
              <a:t>Important Dates</a:t>
            </a:r>
            <a:endParaRPr lang="en-US" sz="4400" kern="1200" dirty="0">
              <a:solidFill>
                <a:schemeClr val="accent4">
                  <a:lumMod val="50000"/>
                </a:schemeClr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513962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B333EE-147B-4BBA-97A2-7BC991C8F8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43561" y="2161115"/>
            <a:ext cx="5561938" cy="2513516"/>
          </a:xfrm>
        </p:spPr>
        <p:txBody>
          <a:bodyPr vert="horz" lIns="68580" tIns="34290" rIns="68580" bIns="34290" rtlCol="0">
            <a:normAutofit/>
          </a:bodyPr>
          <a:lstStyle/>
          <a:p>
            <a:r>
              <a:rPr lang="en-US" dirty="0">
                <a:latin typeface="Century Gothic"/>
                <a:ea typeface="Tahoma"/>
                <a:cs typeface="Tahoma"/>
              </a:rPr>
              <a:t>Team Captain Training</a:t>
            </a:r>
            <a:endParaRPr lang="en-US" kern="1200" dirty="0">
              <a:latin typeface="Century Gothic"/>
              <a:ea typeface="Tahoma"/>
              <a:cs typeface="Tahoma"/>
            </a:endParaRPr>
          </a:p>
        </p:txBody>
      </p:sp>
      <p:sp>
        <p:nvSpPr>
          <p:cNvPr id="28" name="Arc 27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077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B333EE-147B-4BBA-97A2-7BC991C8F8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826" y="1112969"/>
            <a:ext cx="3937298" cy="41660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600" kern="1200" dirty="0">
                <a:solidFill>
                  <a:srgbClr val="FFFFFF"/>
                </a:solidFill>
                <a:latin typeface="Century Gothic"/>
              </a:rPr>
              <a:t>What is a Team </a:t>
            </a:r>
            <a:r>
              <a:rPr lang="en-US" sz="3600" dirty="0">
                <a:solidFill>
                  <a:srgbClr val="FFFFFF"/>
                </a:solidFill>
                <a:latin typeface="Century Gothic"/>
              </a:rPr>
              <a:t>Captain? </a:t>
            </a:r>
            <a:br>
              <a:rPr lang="en-US" sz="3600" dirty="0">
                <a:solidFill>
                  <a:srgbClr val="FFFFFF"/>
                </a:solidFill>
                <a:latin typeface="Century Gothic"/>
              </a:rPr>
            </a:br>
            <a:br>
              <a:rPr lang="en-US" sz="3600" dirty="0">
                <a:latin typeface="Century Gothic"/>
              </a:rPr>
            </a:br>
            <a:r>
              <a:rPr lang="en-US" sz="3600" dirty="0">
                <a:solidFill>
                  <a:srgbClr val="FFFFFF"/>
                </a:solidFill>
                <a:latin typeface="Century Gothic"/>
              </a:rPr>
              <a:t>How can you be a great one</a:t>
            </a:r>
            <a:r>
              <a:rPr lang="en-US" sz="3600" kern="1200" dirty="0">
                <a:solidFill>
                  <a:srgbClr val="FFFFFF"/>
                </a:solidFill>
                <a:latin typeface="Century Gothic"/>
              </a:rPr>
              <a:t>?</a:t>
            </a:r>
            <a:br>
              <a:rPr lang="en-US" sz="3600" dirty="0">
                <a:latin typeface="Century Gothic"/>
              </a:rPr>
            </a:br>
            <a:endParaRPr lang="en-US" sz="3200" kern="1200" dirty="0">
              <a:latin typeface="Century Gothic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6B081B-8BE1-44ED-928D-2498241756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297579"/>
            <a:ext cx="5441413" cy="153838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dirty="0">
                <a:latin typeface="Century Gothic"/>
              </a:rPr>
              <a:t>Each competing team will have a team captain (you!) Teams can have more than 1 captain. </a:t>
            </a:r>
            <a:endParaRPr lang="en-US" dirty="0">
              <a:latin typeface="Century Gothic"/>
              <a:cs typeface="Calibri" panose="020F0502020204030204"/>
            </a:endParaRPr>
          </a:p>
          <a:p>
            <a:pPr indent="-228600" algn="l">
              <a:buChar char="•"/>
            </a:pPr>
            <a:endParaRPr lang="en-US" dirty="0">
              <a:latin typeface="Century Gothic"/>
              <a:cs typeface="Calibri" panose="020F0502020204030204"/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>
              <a:latin typeface="Century Gothic"/>
              <a:cs typeface="Calibri" panose="020F0502020204030204"/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>
              <a:latin typeface="Century Gothic"/>
              <a:cs typeface="Calibri" panose="020F0502020204030204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B39A25-958A-8FED-7428-CC0E3147C385}"/>
              </a:ext>
            </a:extLst>
          </p:cNvPr>
          <p:cNvSpPr txBox="1"/>
          <p:nvPr/>
        </p:nvSpPr>
        <p:spPr>
          <a:xfrm>
            <a:off x="5490071" y="2872936"/>
            <a:ext cx="6573396" cy="30982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3200" b="1" dirty="0">
                <a:solidFill>
                  <a:srgbClr val="C00000"/>
                </a:solidFill>
                <a:latin typeface="Century Gothic"/>
                <a:ea typeface="+mn-lt"/>
                <a:cs typeface="+mn-lt"/>
              </a:rPr>
              <a:t>C</a:t>
            </a:r>
            <a:r>
              <a:rPr lang="en-US" sz="2400" dirty="0">
                <a:latin typeface="Century Gothic"/>
                <a:ea typeface="+mn-lt"/>
                <a:cs typeface="+mn-lt"/>
              </a:rPr>
              <a:t>ommunicate often</a:t>
            </a:r>
            <a:endParaRPr lang="en-US" sz="2400">
              <a:latin typeface="Century Gothic"/>
              <a:cs typeface="Calibri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3200" b="1" dirty="0">
                <a:solidFill>
                  <a:srgbClr val="C00000"/>
                </a:solidFill>
                <a:latin typeface="Century Gothic"/>
                <a:ea typeface="+mn-lt"/>
                <a:cs typeface="+mn-lt"/>
              </a:rPr>
              <a:t>H</a:t>
            </a:r>
            <a:r>
              <a:rPr lang="en-US" sz="2400" dirty="0">
                <a:latin typeface="Century Gothic"/>
                <a:ea typeface="+mn-lt"/>
                <a:cs typeface="+mn-lt"/>
              </a:rPr>
              <a:t>elp Register Coworkers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3200" b="1" dirty="0">
                <a:solidFill>
                  <a:srgbClr val="C00000"/>
                </a:solidFill>
                <a:latin typeface="Century Gothic"/>
                <a:ea typeface="+mn-lt"/>
                <a:cs typeface="+mn-lt"/>
              </a:rPr>
              <a:t>A</a:t>
            </a:r>
            <a:r>
              <a:rPr lang="en-US" sz="2400" dirty="0">
                <a:latin typeface="Century Gothic"/>
                <a:ea typeface="+mn-lt"/>
                <a:cs typeface="+mn-lt"/>
              </a:rPr>
              <a:t>ct as a resource for bike commuting tips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3200" b="1" dirty="0">
                <a:solidFill>
                  <a:srgbClr val="C00000"/>
                </a:solidFill>
                <a:latin typeface="Century Gothic"/>
                <a:ea typeface="+mn-lt"/>
                <a:cs typeface="+mn-lt"/>
              </a:rPr>
              <a:t>S</a:t>
            </a:r>
            <a:r>
              <a:rPr lang="en-US" sz="2400" dirty="0">
                <a:latin typeface="Century Gothic"/>
                <a:ea typeface="+mn-lt"/>
                <a:cs typeface="+mn-lt"/>
              </a:rPr>
              <a:t>et up group commutes and rides</a:t>
            </a:r>
            <a:endParaRPr lang="en-US" sz="2400">
              <a:latin typeface="Century Gothic"/>
              <a:cs typeface="Calibri" panose="020F0502020204030204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3200" b="1" dirty="0">
                <a:solidFill>
                  <a:srgbClr val="C00000"/>
                </a:solidFill>
                <a:latin typeface="Century Gothic"/>
                <a:cs typeface="Calibri"/>
              </a:rPr>
              <a:t>E</a:t>
            </a:r>
            <a:r>
              <a:rPr lang="en-US" sz="2400" dirty="0">
                <a:latin typeface="Century Gothic"/>
                <a:cs typeface="Calibri"/>
              </a:rPr>
              <a:t>ncourage newbies to try it out </a:t>
            </a:r>
          </a:p>
          <a:p>
            <a:endParaRPr lang="en-US" dirty="0">
              <a:latin typeface="Century Gothic"/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9791E8-BC75-B597-59B0-C162C7D5650A}"/>
              </a:ext>
            </a:extLst>
          </p:cNvPr>
          <p:cNvSpPr txBox="1"/>
          <p:nvPr/>
        </p:nvSpPr>
        <p:spPr>
          <a:xfrm>
            <a:off x="5490071" y="1891228"/>
            <a:ext cx="5783855" cy="830997"/>
          </a:xfrm>
          <a:prstGeom prst="rect">
            <a:avLst/>
          </a:prstGeom>
          <a:ln w="57150"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>
                <a:latin typeface="Century Gothic"/>
                <a:cs typeface="Calibri"/>
              </a:rPr>
              <a:t>Being a Captain is easy if you remember to CHASE</a:t>
            </a:r>
            <a:endParaRPr lang="en-US" dirty="0"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618520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B333EE-147B-4BBA-97A2-7BC991C8F8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5400" kern="1200" dirty="0">
                <a:latin typeface="Century Gothic"/>
              </a:rPr>
              <a:t>Team Management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6B081B-8BE1-44ED-928D-2498241756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1929384"/>
            <a:ext cx="10515600" cy="425196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3200" dirty="0">
                <a:latin typeface="Century Gothic"/>
              </a:rPr>
              <a:t>When logged in, Team Captains can…</a:t>
            </a:r>
            <a:br>
              <a:rPr lang="en-US" sz="3200" dirty="0">
                <a:latin typeface="Century Gothic"/>
              </a:rPr>
            </a:br>
            <a:endParaRPr lang="en-US" sz="3200" dirty="0">
              <a:latin typeface="Century Gothic"/>
            </a:endParaRP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entury Gothic"/>
              </a:rPr>
              <a:t>Add or delete team members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entury Gothic"/>
              </a:rPr>
              <a:t>Send out team communications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entury Gothic"/>
              </a:rPr>
              <a:t>Change team password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entury Gothic"/>
              </a:rPr>
              <a:t>Challenge other teams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entury Gothic"/>
              </a:rPr>
              <a:t>Update organization info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2037785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B333EE-147B-4BBA-97A2-7BC991C8F8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kern="1200" dirty="0">
                <a:solidFill>
                  <a:srgbClr val="FFFFFF"/>
                </a:solidFill>
                <a:latin typeface="Century Gothic"/>
              </a:rPr>
              <a:t>What Counts as a Trip?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6B081B-8BE1-44ED-928D-2498241756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latin typeface="Century Gothic"/>
              </a:rPr>
              <a:t>Any time you ride your bike to commute it counts! Whether that’s to work, a lunch break ride, or a local coffee shop/park (remote work)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>
              <a:latin typeface="Century Gothic"/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latin typeface="Century Gothic"/>
              </a:rPr>
              <a:t>Stationary bikes or trainers do not count!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>
              <a:latin typeface="Century Gothic"/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latin typeface="Century Gothic"/>
              </a:rPr>
              <a:t>In order to be counted in your teams point total, all you need to do is complete ONE bike trip between May 15-June 11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latin typeface="Century Gothic"/>
                <a:ea typeface="+mn-lt"/>
                <a:cs typeface="+mn-lt"/>
              </a:rPr>
              <a:t>In previous years riders could log two trips per day. This year, all your trips get added into one giant mega trip per day.</a:t>
            </a:r>
            <a:endParaRPr lang="en-US" dirty="0"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804778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B333EE-147B-4BBA-97A2-7BC991C8F8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84805"/>
            <a:ext cx="10515600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5200" kern="1200" dirty="0">
                <a:latin typeface="Century Gothic"/>
              </a:rPr>
              <a:t>Points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0A00067-0AED-47FD-9D0C-D05A933BDC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7390167"/>
              </p:ext>
            </p:extLst>
          </p:nvPr>
        </p:nvGraphicFramePr>
        <p:xfrm>
          <a:off x="1735156" y="1331204"/>
          <a:ext cx="8838563" cy="3083317"/>
        </p:xfrm>
        <a:graphic>
          <a:graphicData uri="http://schemas.openxmlformats.org/drawingml/2006/table">
            <a:tbl>
              <a:tblPr firstRow="1" bandRow="1">
                <a:solidFill>
                  <a:schemeClr val="bg1">
                    <a:lumMod val="95000"/>
                  </a:schemeClr>
                </a:solidFill>
                <a:tableStyleId>{5940675A-B579-460E-94D1-54222C63F5DA}</a:tableStyleId>
              </a:tblPr>
              <a:tblGrid>
                <a:gridCol w="4662243">
                  <a:extLst>
                    <a:ext uri="{9D8B030D-6E8A-4147-A177-3AD203B41FA5}">
                      <a16:colId xmlns:a16="http://schemas.microsoft.com/office/drawing/2014/main" val="2656708645"/>
                    </a:ext>
                  </a:extLst>
                </a:gridCol>
                <a:gridCol w="4176320">
                  <a:extLst>
                    <a:ext uri="{9D8B030D-6E8A-4147-A177-3AD203B41FA5}">
                      <a16:colId xmlns:a16="http://schemas.microsoft.com/office/drawing/2014/main" val="34454969"/>
                    </a:ext>
                  </a:extLst>
                </a:gridCol>
              </a:tblGrid>
              <a:tr h="807928">
                <a:tc>
                  <a:txBody>
                    <a:bodyPr/>
                    <a:lstStyle/>
                    <a:p>
                      <a:pPr algn="ctr"/>
                      <a:r>
                        <a:rPr lang="en-US" sz="2400" b="0" cap="none" spc="0" dirty="0">
                          <a:solidFill>
                            <a:schemeClr val="bg1"/>
                          </a:solidFill>
                          <a:latin typeface="Century Gothic"/>
                        </a:rPr>
                        <a:t>ACTION</a:t>
                      </a:r>
                    </a:p>
                  </a:txBody>
                  <a:tcPr marL="188595" marR="188595" marT="251460" marB="94298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cap="none" spc="0" dirty="0">
                          <a:solidFill>
                            <a:schemeClr val="bg1"/>
                          </a:solidFill>
                          <a:latin typeface="Century Gothic"/>
                        </a:rPr>
                        <a:t>POINT</a:t>
                      </a:r>
                      <a:r>
                        <a:rPr lang="en-US" sz="2400" b="0" cap="none" spc="0" baseline="0" dirty="0">
                          <a:solidFill>
                            <a:schemeClr val="bg1"/>
                          </a:solidFill>
                          <a:latin typeface="Century Gothic"/>
                        </a:rPr>
                        <a:t> VALUE</a:t>
                      </a:r>
                      <a:endParaRPr lang="en-US" sz="2400" b="0" cap="none" spc="0" dirty="0">
                        <a:solidFill>
                          <a:schemeClr val="bg1"/>
                        </a:solidFill>
                        <a:latin typeface="Century Gothic"/>
                      </a:endParaRPr>
                    </a:p>
                  </a:txBody>
                  <a:tcPr marL="188595" marR="188595" marT="251460" marB="94298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108844"/>
                  </a:ext>
                </a:extLst>
              </a:tr>
              <a:tr h="758463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400" kern="1200" cap="none" spc="0" dirty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+mn-cs"/>
                        </a:rPr>
                        <a:t>New Commuter</a:t>
                      </a:r>
                    </a:p>
                  </a:txBody>
                  <a:tcPr marL="188595" marR="188595" marT="251460" marB="9429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lang="en-US" sz="2400" kern="1200" cap="none" spc="0" dirty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+mn-cs"/>
                        </a:rPr>
                        <a:t>25 Points </a:t>
                      </a:r>
                    </a:p>
                  </a:txBody>
                  <a:tcPr marL="188595" marR="188595" marT="251460" marB="9429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58312"/>
                  </a:ext>
                </a:extLst>
              </a:tr>
              <a:tr h="758463">
                <a:tc>
                  <a:txBody>
                    <a:bodyPr/>
                    <a:lstStyle/>
                    <a:p>
                      <a:pPr algn="r"/>
                      <a:r>
                        <a:rPr lang="en-US" sz="24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1 Mile</a:t>
                      </a:r>
                    </a:p>
                  </a:txBody>
                  <a:tcPr marL="188595" marR="188595" marT="251460" marB="9429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1 Point</a:t>
                      </a:r>
                    </a:p>
                  </a:txBody>
                  <a:tcPr marL="188595" marR="188595" marT="251460" marB="9429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21540"/>
                  </a:ext>
                </a:extLst>
              </a:tr>
              <a:tr h="758463">
                <a:tc>
                  <a:txBody>
                    <a:bodyPr/>
                    <a:lstStyle/>
                    <a:p>
                      <a:pPr algn="r"/>
                      <a:r>
                        <a:rPr lang="en-US" sz="24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5</a:t>
                      </a:r>
                      <a:r>
                        <a:rPr lang="en-US" sz="2400" cap="none" spc="0" baseline="0" dirty="0">
                          <a:solidFill>
                            <a:schemeClr val="tx1"/>
                          </a:solidFill>
                          <a:latin typeface="Century Gothic"/>
                        </a:rPr>
                        <a:t> Consecutive Days</a:t>
                      </a:r>
                      <a:endParaRPr lang="en-US" sz="2400" cap="none" spc="0" dirty="0">
                        <a:solidFill>
                          <a:schemeClr val="tx1"/>
                        </a:solidFill>
                        <a:latin typeface="Century Gothic"/>
                      </a:endParaRPr>
                    </a:p>
                  </a:txBody>
                  <a:tcPr marL="188595" marR="188595" marT="251460" marB="9429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cap="none" spc="0" dirty="0">
                          <a:solidFill>
                            <a:schemeClr val="tx1"/>
                          </a:solidFill>
                          <a:latin typeface="Century Gothic"/>
                        </a:rPr>
                        <a:t>50 Points</a:t>
                      </a:r>
                    </a:p>
                  </a:txBody>
                  <a:tcPr marL="188595" marR="188595" marT="251460" marB="9429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46516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815506F-C3F6-7DFB-0398-D967B9EACE98}"/>
              </a:ext>
            </a:extLst>
          </p:cNvPr>
          <p:cNvSpPr txBox="1"/>
          <p:nvPr/>
        </p:nvSpPr>
        <p:spPr>
          <a:xfrm>
            <a:off x="376410" y="4434290"/>
            <a:ext cx="11429997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333333"/>
                </a:solidFill>
                <a:latin typeface="Century Gothic"/>
                <a:cs typeface="Helvetica"/>
              </a:rPr>
              <a:t>We've partnered with Metra and you can earn BIG extra points if you include the Metra Bike Car during one of your commutes</a:t>
            </a:r>
            <a:r>
              <a:rPr lang="en-US" sz="2000" dirty="0">
                <a:solidFill>
                  <a:srgbClr val="333333"/>
                </a:solidFill>
                <a:latin typeface="Century Gothic"/>
                <a:cs typeface="Helvetica"/>
              </a:rPr>
              <a:t>. </a:t>
            </a:r>
            <a:r>
              <a:rPr lang="en-US" sz="2000" b="1" dirty="0">
                <a:solidFill>
                  <a:srgbClr val="333333"/>
                </a:solidFill>
                <a:latin typeface="Century Gothic"/>
                <a:cs typeface="Helvetica"/>
              </a:rPr>
              <a:t>Once during the Challenge, you can earn 30 bonus</a:t>
            </a:r>
            <a:r>
              <a:rPr lang="en-US" sz="2000" dirty="0">
                <a:solidFill>
                  <a:srgbClr val="333333"/>
                </a:solidFill>
                <a:latin typeface="Century Gothic"/>
                <a:cs typeface="Helvetica"/>
              </a:rPr>
              <a:t> </a:t>
            </a:r>
            <a:r>
              <a:rPr lang="en-US" sz="2000" b="1" dirty="0">
                <a:solidFill>
                  <a:srgbClr val="333333"/>
                </a:solidFill>
                <a:latin typeface="Century Gothic"/>
                <a:cs typeface="Helvetica"/>
              </a:rPr>
              <a:t>points by using the Bike Car.</a:t>
            </a:r>
            <a:r>
              <a:rPr lang="en-US" sz="2000" dirty="0">
                <a:solidFill>
                  <a:srgbClr val="333333"/>
                </a:solidFill>
                <a:latin typeface="Century Gothic"/>
                <a:cs typeface="Helvetica"/>
              </a:rPr>
              <a:t> </a:t>
            </a:r>
            <a:endParaRPr lang="en-US" sz="2000">
              <a:solidFill>
                <a:srgbClr val="000000"/>
              </a:solidFill>
              <a:latin typeface="Century Gothic"/>
              <a:cs typeface="Helvetica"/>
            </a:endParaRPr>
          </a:p>
          <a:p>
            <a:r>
              <a:rPr lang="en-US" sz="2000">
                <a:solidFill>
                  <a:srgbClr val="333333"/>
                </a:solidFill>
                <a:latin typeface="Century Gothic"/>
                <a:cs typeface="Helvetica"/>
              </a:rPr>
              <a:t>Simply take a photo of yourself on the Bike Car (with a thumbs up) and email it to </a:t>
            </a:r>
            <a:r>
              <a:rPr lang="en-US" sz="2000" b="1" dirty="0">
                <a:solidFill>
                  <a:srgbClr val="73AFB6"/>
                </a:solidFill>
                <a:latin typeface="Century Gothic"/>
                <a:cs typeface="Helvetica"/>
                <a:hlinkClick r:id="rId2"/>
              </a:rPr>
              <a:t>bikechi@activetrans.org</a:t>
            </a:r>
            <a:r>
              <a:rPr lang="en-US" sz="2000">
                <a:solidFill>
                  <a:srgbClr val="333333"/>
                </a:solidFill>
                <a:latin typeface="Century Gothic"/>
                <a:cs typeface="Helvetica"/>
              </a:rPr>
              <a:t> and we add the bonus points! (30 bonus points only valid one time.) Learn more about the Bike Car's </a:t>
            </a:r>
            <a:r>
              <a:rPr lang="en-US" sz="2000" b="1" dirty="0">
                <a:solidFill>
                  <a:srgbClr val="73AFB6"/>
                </a:solidFill>
                <a:latin typeface="Century Gothic"/>
                <a:cs typeface="Helvetica"/>
                <a:hlinkClick r:id="rId3"/>
              </a:rPr>
              <a:t>routes and schedules on our website</a:t>
            </a:r>
            <a:endParaRPr lang="en-US" sz="2000"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684770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272594C66F4A428923167C687428A4" ma:contentTypeVersion="16" ma:contentTypeDescription="Create a new document." ma:contentTypeScope="" ma:versionID="181d64e4f5b86db4652527fabf0d2070">
  <xsd:schema xmlns:xsd="http://www.w3.org/2001/XMLSchema" xmlns:xs="http://www.w3.org/2001/XMLSchema" xmlns:p="http://schemas.microsoft.com/office/2006/metadata/properties" xmlns:ns2="646a1779-49e3-47cc-9a47-cccc851b469a" xmlns:ns3="9d785bb3-6328-40fe-99c0-6a818669e8a2" targetNamespace="http://schemas.microsoft.com/office/2006/metadata/properties" ma:root="true" ma:fieldsID="3641c8991df0861ebb58b9e00d1ce7a6" ns2:_="" ns3:_="">
    <xsd:import namespace="646a1779-49e3-47cc-9a47-cccc851b469a"/>
    <xsd:import namespace="9d785bb3-6328-40fe-99c0-6a818669e8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6a1779-49e3-47cc-9a47-cccc851b46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fbccf48-18b0-4bdb-ac89-e278a6d751b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785bb3-6328-40fe-99c0-6a818669e8a2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a6ecf6d-dd78-4c4e-ab6f-60c2beb97ae5}" ma:internalName="TaxCatchAll" ma:showField="CatchAllData" ma:web="9d785bb3-6328-40fe-99c0-6a818669e8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46a1779-49e3-47cc-9a47-cccc851b469a">
      <Terms xmlns="http://schemas.microsoft.com/office/infopath/2007/PartnerControls"/>
    </lcf76f155ced4ddcb4097134ff3c332f>
    <TaxCatchAll xmlns="9d785bb3-6328-40fe-99c0-6a818669e8a2" xsi:nil="true"/>
    <SharedWithUsers xmlns="9d785bb3-6328-40fe-99c0-6a818669e8a2">
      <UserInfo>
        <DisplayName>Brittany Gillespie</DisplayName>
        <AccountId>12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F2246522-A12E-4C94-85C7-8CE8AB076C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6a1779-49e3-47cc-9a47-cccc851b469a"/>
    <ds:schemaRef ds:uri="9d785bb3-6328-40fe-99c0-6a818669e8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52A3544-4DBC-4BF1-922E-85DC811894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DBA004-13EA-4F64-B50D-E1DEDBC68D98}">
  <ds:schemaRefs>
    <ds:schemaRef ds:uri="http://purl.org/dc/terms/"/>
    <ds:schemaRef ds:uri="http://purl.org/dc/dcmitype/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9d785bb3-6328-40fe-99c0-6a818669e8a2"/>
    <ds:schemaRef ds:uri="646a1779-49e3-47cc-9a47-cccc851b469a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913</TotalTime>
  <Words>901</Words>
  <Application>Microsoft Macintosh PowerPoint</Application>
  <PresentationFormat>Widescreen</PresentationFormat>
  <Paragraphs>148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Office Theme</vt:lpstr>
      <vt:lpstr>Welcome!   We will begin soon…</vt:lpstr>
      <vt:lpstr>Active Transportation Alliance</vt:lpstr>
      <vt:lpstr>What is the Bike Commuter Challenge?</vt:lpstr>
      <vt:lpstr>Important Dates</vt:lpstr>
      <vt:lpstr>Team Captain Training</vt:lpstr>
      <vt:lpstr>What is a Team Captain?   How can you be a great one? </vt:lpstr>
      <vt:lpstr>Team Management</vt:lpstr>
      <vt:lpstr>What Counts as a Trip?</vt:lpstr>
      <vt:lpstr>Points</vt:lpstr>
      <vt:lpstr>How You Win</vt:lpstr>
      <vt:lpstr>Organization Tiers</vt:lpstr>
      <vt:lpstr>Prizes</vt:lpstr>
      <vt:lpstr>Bike Month </vt:lpstr>
      <vt:lpstr>Celebration Stations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Sirita Render</dc:creator>
  <cp:lastModifiedBy>Christian Helem</cp:lastModifiedBy>
  <cp:revision>872</cp:revision>
  <dcterms:created xsi:type="dcterms:W3CDTF">2015-10-22T17:56:15Z</dcterms:created>
  <dcterms:modified xsi:type="dcterms:W3CDTF">2023-05-19T15:20:38Z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0x0101004B272594C66F4A428923167C687428A4</vt:lpwstr>
  </property>
  <property fmtid="{D5CDD505-2E9C-101B-9397-08002B2CF9AE}" pid="3" name="Order">
    <vt:r8>38600</vt:r8>
  </property>
  <property fmtid="{D5CDD505-2E9C-101B-9397-08002B2CF9AE}" pid="4" name="MediaServiceImageTags">
    <vt:lpwstr/>
  </property>
</Properties>
</file>